
<file path=[Content_Types].xml><?xml version="1.0" encoding="utf-8"?>
<Types xmlns="http://schemas.openxmlformats.org/package/2006/content-types">
  <Default Extension="xml" ContentType="application/xml"/>
  <Default Extension="tiff" ContentType="image/tiff"/>
  <Default Extension="png" ContentType="image/png"/>
  <Default Extension="jpg" ContentType="image/jpe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6" r:id="rId2"/>
  </p:sldIdLst>
  <p:sldSz cx="30275213" cy="42811700"/>
  <p:notesSz cx="6715125" cy="9239250"/>
  <p:defaultTextStyle>
    <a:defPPr>
      <a:defRPr lang="en-US"/>
    </a:defPPr>
    <a:lvl1pPr algn="ctr" rtl="0" fontAlgn="base">
      <a:spcBef>
        <a:spcPct val="0"/>
      </a:spcBef>
      <a:spcAft>
        <a:spcPct val="0"/>
      </a:spcAft>
      <a:defRPr sz="8200" kern="1200">
        <a:solidFill>
          <a:schemeClr val="tx1"/>
        </a:solidFill>
        <a:latin typeface="Arial" charset="0"/>
        <a:ea typeface="+mn-ea"/>
        <a:cs typeface="+mn-cs"/>
      </a:defRPr>
    </a:lvl1pPr>
    <a:lvl2pPr marL="435026" algn="ctr" rtl="0" fontAlgn="base">
      <a:spcBef>
        <a:spcPct val="0"/>
      </a:spcBef>
      <a:spcAft>
        <a:spcPct val="0"/>
      </a:spcAft>
      <a:defRPr sz="8200" kern="1200">
        <a:solidFill>
          <a:schemeClr val="tx1"/>
        </a:solidFill>
        <a:latin typeface="Arial" charset="0"/>
        <a:ea typeface="+mn-ea"/>
        <a:cs typeface="+mn-cs"/>
      </a:defRPr>
    </a:lvl2pPr>
    <a:lvl3pPr marL="870052" algn="ctr" rtl="0" fontAlgn="base">
      <a:spcBef>
        <a:spcPct val="0"/>
      </a:spcBef>
      <a:spcAft>
        <a:spcPct val="0"/>
      </a:spcAft>
      <a:defRPr sz="8200" kern="1200">
        <a:solidFill>
          <a:schemeClr val="tx1"/>
        </a:solidFill>
        <a:latin typeface="Arial" charset="0"/>
        <a:ea typeface="+mn-ea"/>
        <a:cs typeface="+mn-cs"/>
      </a:defRPr>
    </a:lvl3pPr>
    <a:lvl4pPr marL="1305077" algn="ctr" rtl="0" fontAlgn="base">
      <a:spcBef>
        <a:spcPct val="0"/>
      </a:spcBef>
      <a:spcAft>
        <a:spcPct val="0"/>
      </a:spcAft>
      <a:defRPr sz="8200" kern="1200">
        <a:solidFill>
          <a:schemeClr val="tx1"/>
        </a:solidFill>
        <a:latin typeface="Arial" charset="0"/>
        <a:ea typeface="+mn-ea"/>
        <a:cs typeface="+mn-cs"/>
      </a:defRPr>
    </a:lvl4pPr>
    <a:lvl5pPr marL="1740103" algn="ctr" rtl="0" fontAlgn="base">
      <a:spcBef>
        <a:spcPct val="0"/>
      </a:spcBef>
      <a:spcAft>
        <a:spcPct val="0"/>
      </a:spcAft>
      <a:defRPr sz="8200" kern="1200">
        <a:solidFill>
          <a:schemeClr val="tx1"/>
        </a:solidFill>
        <a:latin typeface="Arial" charset="0"/>
        <a:ea typeface="+mn-ea"/>
        <a:cs typeface="+mn-cs"/>
      </a:defRPr>
    </a:lvl5pPr>
    <a:lvl6pPr marL="2175129" algn="l" defTabSz="870052" rtl="0" eaLnBrk="1" latinLnBrk="0" hangingPunct="1">
      <a:defRPr sz="8200" kern="1200">
        <a:solidFill>
          <a:schemeClr val="tx1"/>
        </a:solidFill>
        <a:latin typeface="Arial" charset="0"/>
        <a:ea typeface="+mn-ea"/>
        <a:cs typeface="+mn-cs"/>
      </a:defRPr>
    </a:lvl6pPr>
    <a:lvl7pPr marL="2610155" algn="l" defTabSz="870052" rtl="0" eaLnBrk="1" latinLnBrk="0" hangingPunct="1">
      <a:defRPr sz="8200" kern="1200">
        <a:solidFill>
          <a:schemeClr val="tx1"/>
        </a:solidFill>
        <a:latin typeface="Arial" charset="0"/>
        <a:ea typeface="+mn-ea"/>
        <a:cs typeface="+mn-cs"/>
      </a:defRPr>
    </a:lvl7pPr>
    <a:lvl8pPr marL="3045181" algn="l" defTabSz="870052" rtl="0" eaLnBrk="1" latinLnBrk="0" hangingPunct="1">
      <a:defRPr sz="8200" kern="1200">
        <a:solidFill>
          <a:schemeClr val="tx1"/>
        </a:solidFill>
        <a:latin typeface="Arial" charset="0"/>
        <a:ea typeface="+mn-ea"/>
        <a:cs typeface="+mn-cs"/>
      </a:defRPr>
    </a:lvl8pPr>
    <a:lvl9pPr marL="3480206" algn="l" defTabSz="870052" rtl="0" eaLnBrk="1" latinLnBrk="0" hangingPunct="1">
      <a:defRPr sz="8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6289">
          <p15:clr>
            <a:srgbClr val="A4A3A4"/>
          </p15:clr>
        </p15:guide>
        <p15:guide id="2" orient="horz" pos="26266">
          <p15:clr>
            <a:srgbClr val="A4A3A4"/>
          </p15:clr>
        </p15:guide>
        <p15:guide id="3" orient="horz" pos="2794">
          <p15:clr>
            <a:srgbClr val="A4A3A4"/>
          </p15:clr>
        </p15:guide>
        <p15:guide id="4" pos="95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7030A0"/>
    <a:srgbClr val="A7C4FF"/>
    <a:srgbClr val="FF0000"/>
    <a:srgbClr val="32BE3E"/>
    <a:srgbClr val="67AF6F"/>
    <a:srgbClr val="003399"/>
    <a:srgbClr val="002164"/>
    <a:srgbClr val="003064"/>
    <a:srgbClr val="0046D2"/>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2371"/>
    <p:restoredTop sz="95867"/>
  </p:normalViewPr>
  <p:slideViewPr>
    <p:cSldViewPr snapToGrid="0">
      <p:cViewPr>
        <p:scale>
          <a:sx n="26" d="100"/>
          <a:sy n="26" d="100"/>
        </p:scale>
        <p:origin x="3352" y="-1464"/>
      </p:cViewPr>
      <p:guideLst>
        <p:guide orient="horz" pos="6289"/>
        <p:guide orient="horz" pos="26266"/>
        <p:guide orient="horz" pos="2794"/>
        <p:guide pos="9536"/>
      </p:guideLst>
    </p:cSldViewPr>
  </p:slideViewPr>
  <p:outlineViewPr>
    <p:cViewPr>
      <p:scale>
        <a:sx n="33" d="100"/>
        <a:sy n="33" d="100"/>
      </p:scale>
      <p:origin x="0" y="0"/>
    </p:cViewPr>
  </p:outlin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098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03650" y="0"/>
            <a:ext cx="2909888" cy="463550"/>
          </a:xfrm>
          <a:prstGeom prst="rect">
            <a:avLst/>
          </a:prstGeom>
        </p:spPr>
        <p:txBody>
          <a:bodyPr vert="horz" lIns="91440" tIns="45720" rIns="91440" bIns="45720" rtlCol="0"/>
          <a:lstStyle>
            <a:lvl1pPr algn="r">
              <a:defRPr sz="1200"/>
            </a:lvl1pPr>
          </a:lstStyle>
          <a:p>
            <a:fld id="{693AD313-EBD3-1048-9FF4-1FEA738AFF37}" type="datetimeFigureOut">
              <a:rPr lang="en-US" smtClean="0"/>
              <a:t>10/23/17</a:t>
            </a:fld>
            <a:endParaRPr lang="en-US"/>
          </a:p>
        </p:txBody>
      </p:sp>
      <p:sp>
        <p:nvSpPr>
          <p:cNvPr id="4" name="Footer Placeholder 3"/>
          <p:cNvSpPr>
            <a:spLocks noGrp="1"/>
          </p:cNvSpPr>
          <p:nvPr>
            <p:ph type="ftr" sz="quarter" idx="2"/>
          </p:nvPr>
        </p:nvSpPr>
        <p:spPr>
          <a:xfrm>
            <a:off x="0" y="8775700"/>
            <a:ext cx="29098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03650" y="8775700"/>
            <a:ext cx="2909888" cy="463550"/>
          </a:xfrm>
          <a:prstGeom prst="rect">
            <a:avLst/>
          </a:prstGeom>
        </p:spPr>
        <p:txBody>
          <a:bodyPr vert="horz" lIns="91440" tIns="45720" rIns="91440" bIns="45720" rtlCol="0" anchor="b"/>
          <a:lstStyle>
            <a:lvl1pPr algn="r">
              <a:defRPr sz="1200"/>
            </a:lvl1pPr>
          </a:lstStyle>
          <a:p>
            <a:fld id="{94E8BA99-C042-234C-BF7E-F73B5A96928D}" type="slidenum">
              <a:rPr lang="en-US" smtClean="0"/>
              <a:t>‹#›</a:t>
            </a:fld>
            <a:endParaRPr lang="en-US"/>
          </a:p>
        </p:txBody>
      </p:sp>
    </p:spTree>
    <p:extLst>
      <p:ext uri="{BB962C8B-B14F-4D97-AF65-F5344CB8AC3E}">
        <p14:creationId xmlns:p14="http://schemas.microsoft.com/office/powerpoint/2010/main" val="118518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0988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3075" name="Rectangle 3"/>
          <p:cNvSpPr>
            <a:spLocks noGrp="1" noChangeArrowheads="1"/>
          </p:cNvSpPr>
          <p:nvPr>
            <p:ph type="dt" idx="1"/>
          </p:nvPr>
        </p:nvSpPr>
        <p:spPr bwMode="auto">
          <a:xfrm>
            <a:off x="3803650" y="0"/>
            <a:ext cx="290988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2133600" y="692150"/>
            <a:ext cx="2449513" cy="3465513"/>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71513" y="4389438"/>
            <a:ext cx="5372100" cy="4157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775700"/>
            <a:ext cx="2909888"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3079" name="Rectangle 7"/>
          <p:cNvSpPr>
            <a:spLocks noGrp="1" noChangeArrowheads="1"/>
          </p:cNvSpPr>
          <p:nvPr>
            <p:ph type="sldNum" sz="quarter" idx="5"/>
          </p:nvPr>
        </p:nvSpPr>
        <p:spPr bwMode="auto">
          <a:xfrm>
            <a:off x="3803650" y="8775700"/>
            <a:ext cx="2909888"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645BAB7-E9F9-435A-B8BD-F70ADBBCBAF6}" type="slidenum">
              <a:rPr lang="en-US"/>
              <a:pPr/>
              <a:t>‹#›</a:t>
            </a:fld>
            <a:endParaRPr lang="en-US"/>
          </a:p>
        </p:txBody>
      </p:sp>
    </p:spTree>
    <p:extLst>
      <p:ext uri="{BB962C8B-B14F-4D97-AF65-F5344CB8AC3E}">
        <p14:creationId xmlns:p14="http://schemas.microsoft.com/office/powerpoint/2010/main" val="1193474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Arial" charset="0"/>
        <a:ea typeface="+mn-ea"/>
        <a:cs typeface="+mn-cs"/>
      </a:defRPr>
    </a:lvl1pPr>
    <a:lvl2pPr marL="435026" algn="l" rtl="0" fontAlgn="base">
      <a:spcBef>
        <a:spcPct val="30000"/>
      </a:spcBef>
      <a:spcAft>
        <a:spcPct val="0"/>
      </a:spcAft>
      <a:defRPr sz="1100" kern="1200">
        <a:solidFill>
          <a:schemeClr val="tx1"/>
        </a:solidFill>
        <a:latin typeface="Arial" charset="0"/>
        <a:ea typeface="+mn-ea"/>
        <a:cs typeface="+mn-cs"/>
      </a:defRPr>
    </a:lvl2pPr>
    <a:lvl3pPr marL="870052" algn="l" rtl="0" fontAlgn="base">
      <a:spcBef>
        <a:spcPct val="30000"/>
      </a:spcBef>
      <a:spcAft>
        <a:spcPct val="0"/>
      </a:spcAft>
      <a:defRPr sz="1100" kern="1200">
        <a:solidFill>
          <a:schemeClr val="tx1"/>
        </a:solidFill>
        <a:latin typeface="Arial" charset="0"/>
        <a:ea typeface="+mn-ea"/>
        <a:cs typeface="+mn-cs"/>
      </a:defRPr>
    </a:lvl3pPr>
    <a:lvl4pPr marL="1305077" algn="l" rtl="0" fontAlgn="base">
      <a:spcBef>
        <a:spcPct val="30000"/>
      </a:spcBef>
      <a:spcAft>
        <a:spcPct val="0"/>
      </a:spcAft>
      <a:defRPr sz="1100" kern="1200">
        <a:solidFill>
          <a:schemeClr val="tx1"/>
        </a:solidFill>
        <a:latin typeface="Arial" charset="0"/>
        <a:ea typeface="+mn-ea"/>
        <a:cs typeface="+mn-cs"/>
      </a:defRPr>
    </a:lvl4pPr>
    <a:lvl5pPr marL="1740103" algn="l" rtl="0" fontAlgn="base">
      <a:spcBef>
        <a:spcPct val="30000"/>
      </a:spcBef>
      <a:spcAft>
        <a:spcPct val="0"/>
      </a:spcAft>
      <a:defRPr sz="1100" kern="1200">
        <a:solidFill>
          <a:schemeClr val="tx1"/>
        </a:solidFill>
        <a:latin typeface="Arial" charset="0"/>
        <a:ea typeface="+mn-ea"/>
        <a:cs typeface="+mn-cs"/>
      </a:defRPr>
    </a:lvl5pPr>
    <a:lvl6pPr marL="2175129" algn="l" defTabSz="870052" rtl="0" eaLnBrk="1" latinLnBrk="0" hangingPunct="1">
      <a:defRPr sz="1100" kern="1200">
        <a:solidFill>
          <a:schemeClr val="tx1"/>
        </a:solidFill>
        <a:latin typeface="+mn-lt"/>
        <a:ea typeface="+mn-ea"/>
        <a:cs typeface="+mn-cs"/>
      </a:defRPr>
    </a:lvl6pPr>
    <a:lvl7pPr marL="2610155" algn="l" defTabSz="870052" rtl="0" eaLnBrk="1" latinLnBrk="0" hangingPunct="1">
      <a:defRPr sz="1100" kern="1200">
        <a:solidFill>
          <a:schemeClr val="tx1"/>
        </a:solidFill>
        <a:latin typeface="+mn-lt"/>
        <a:ea typeface="+mn-ea"/>
        <a:cs typeface="+mn-cs"/>
      </a:defRPr>
    </a:lvl7pPr>
    <a:lvl8pPr marL="3045181" algn="l" defTabSz="870052" rtl="0" eaLnBrk="1" latinLnBrk="0" hangingPunct="1">
      <a:defRPr sz="1100" kern="1200">
        <a:solidFill>
          <a:schemeClr val="tx1"/>
        </a:solidFill>
        <a:latin typeface="+mn-lt"/>
        <a:ea typeface="+mn-ea"/>
        <a:cs typeface="+mn-cs"/>
      </a:defRPr>
    </a:lvl8pPr>
    <a:lvl9pPr marL="3480206" algn="l" defTabSz="870052"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2C7B9C-DA46-4FE0-B590-97F24EE1DB0E}" type="slidenum">
              <a:rPr lang="en-US"/>
              <a:pPr/>
              <a:t>1</a:t>
            </a:fld>
            <a:endParaRPr lang="en-US"/>
          </a:p>
        </p:txBody>
      </p:sp>
      <p:sp>
        <p:nvSpPr>
          <p:cNvPr id="4098" name="Rectangle 2"/>
          <p:cNvSpPr>
            <a:spLocks noGrp="1" noRot="1" noChangeAspect="1" noChangeArrowheads="1" noTextEdit="1"/>
          </p:cNvSpPr>
          <p:nvPr>
            <p:ph type="sldImg"/>
          </p:nvPr>
        </p:nvSpPr>
        <p:spPr>
          <a:xfrm>
            <a:off x="2133600" y="692150"/>
            <a:ext cx="2449513" cy="3465513"/>
          </a:xfrm>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45217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hyperlink" Target="http://www.postersession.com/" TargetMode="External"/><Relationship Id="rId4" Type="http://schemas.openxmlformats.org/officeDocument/2006/relationships/hyperlink" Target="http://www.megaprint.com/" TargetMode="External"/><Relationship Id="rId5"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extBox 1">
            <a:hlinkClick r:id="rId3"/>
          </p:cNvPr>
          <p:cNvSpPr txBox="1"/>
          <p:nvPr userDrawn="1"/>
        </p:nvSpPr>
        <p:spPr>
          <a:xfrm rot="16200000">
            <a:off x="24785986" y="42195975"/>
            <a:ext cx="313261" cy="103244"/>
          </a:xfrm>
          <a:prstGeom prst="rect">
            <a:avLst/>
          </a:prstGeom>
          <a:noFill/>
        </p:spPr>
        <p:txBody>
          <a:bodyPr wrap="none" lIns="87005" tIns="43503" rIns="87005" bIns="43503" rtlCol="0">
            <a:spAutoFit/>
          </a:bodyPr>
          <a:lstStyle/>
          <a:p>
            <a:r>
              <a:rPr lang="en-US" sz="100" dirty="0" smtClean="0">
                <a:hlinkClick r:id="rId3"/>
              </a:rPr>
              <a:t>www.postersession.com</a:t>
            </a:r>
            <a:endParaRPr lang="en-US" sz="100" dirty="0"/>
          </a:p>
        </p:txBody>
      </p:sp>
      <p:sp>
        <p:nvSpPr>
          <p:cNvPr id="4" name="TextBox 3"/>
          <p:cNvSpPr txBox="1"/>
          <p:nvPr userDrawn="1"/>
        </p:nvSpPr>
        <p:spPr>
          <a:xfrm rot="16200000">
            <a:off x="24748711" y="42192029"/>
            <a:ext cx="388353" cy="103244"/>
          </a:xfrm>
          <a:prstGeom prst="rect">
            <a:avLst/>
          </a:prstGeom>
          <a:noFill/>
        </p:spPr>
        <p:txBody>
          <a:bodyPr wrap="square" lIns="87005" tIns="43503" rIns="87005" bIns="43503" rtlCol="0">
            <a:spAutoFit/>
          </a:bodyPr>
          <a:lstStyle/>
          <a:p>
            <a:pPr marL="0" marR="0" indent="0" algn="ctr" defTabSz="870052" rtl="0" eaLnBrk="1" fontAlgn="base" latinLnBrk="0" hangingPunct="1">
              <a:lnSpc>
                <a:spcPct val="100000"/>
              </a:lnSpc>
              <a:spcBef>
                <a:spcPct val="0"/>
              </a:spcBef>
              <a:spcAft>
                <a:spcPct val="0"/>
              </a:spcAft>
              <a:buClrTx/>
              <a:buSzTx/>
              <a:buFontTx/>
              <a:buNone/>
              <a:tabLst/>
              <a:defRPr/>
            </a:pPr>
            <a:r>
              <a:rPr lang="en-US" sz="100" dirty="0" smtClean="0">
                <a:effectLst/>
                <a:hlinkClick r:id="rId3"/>
              </a:rPr>
              <a:t>www.postersession.com</a:t>
            </a:r>
            <a:endParaRPr lang="en-US" sz="100" dirty="0" smtClean="0">
              <a:effectLst/>
            </a:endParaRPr>
          </a:p>
        </p:txBody>
      </p:sp>
      <p:pic>
        <p:nvPicPr>
          <p:cNvPr id="5" name="Picture 4">
            <a:hlinkClick r:id="rId4"/>
          </p:cNvPr>
          <p:cNvPicPr>
            <a:picLocks noChangeAspect="1" noChangeArrowheads="1"/>
          </p:cNvPicPr>
          <p:nvPr userDrawn="1"/>
        </p:nvPicPr>
        <p:blipFill>
          <a:blip r:embed="rId5" cstate="print">
            <a:extLst>
              <a:ext uri="{28A0092B-C50C-407E-A947-70E740481C1C}">
                <a14:useLocalDpi xmlns:a14="http://schemas.microsoft.com/office/drawing/2010/main"/>
              </a:ext>
            </a:extLst>
          </a:blip>
          <a:srcRect r="38727"/>
          <a:stretch>
            <a:fillRect/>
          </a:stretch>
        </p:blipFill>
        <p:spPr bwMode="auto">
          <a:xfrm>
            <a:off x="22904336" y="42152508"/>
            <a:ext cx="3809222" cy="20749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1"/>
          <p:cNvSpPr txBox="1"/>
          <p:nvPr userDrawn="1"/>
        </p:nvSpPr>
        <p:spPr>
          <a:xfrm>
            <a:off x="26713557" y="42077562"/>
            <a:ext cx="2238981" cy="318688"/>
          </a:xfrm>
          <a:prstGeom prst="rect">
            <a:avLst/>
          </a:prstGeom>
          <a:noFill/>
        </p:spPr>
        <p:txBody>
          <a:bodyPr wrap="none" lIns="87005" tIns="43503" rIns="87005" bIns="43503"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500" dirty="0" smtClean="0">
                <a:solidFill>
                  <a:schemeClr val="bg1"/>
                </a:solidFill>
              </a:rPr>
              <a:t>www.postersession.com</a:t>
            </a:r>
            <a:endParaRPr lang="en-US" sz="15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4176550" rtl="0" fontAlgn="base">
        <a:spcBef>
          <a:spcPct val="0"/>
        </a:spcBef>
        <a:spcAft>
          <a:spcPct val="0"/>
        </a:spcAft>
        <a:defRPr sz="20100">
          <a:solidFill>
            <a:schemeClr val="tx2"/>
          </a:solidFill>
          <a:latin typeface="+mj-lt"/>
          <a:ea typeface="+mj-ea"/>
          <a:cs typeface="+mj-cs"/>
        </a:defRPr>
      </a:lvl1pPr>
      <a:lvl2pPr algn="ctr" defTabSz="4176550" rtl="0" fontAlgn="base">
        <a:spcBef>
          <a:spcPct val="0"/>
        </a:spcBef>
        <a:spcAft>
          <a:spcPct val="0"/>
        </a:spcAft>
        <a:defRPr sz="20100">
          <a:solidFill>
            <a:schemeClr val="tx2"/>
          </a:solidFill>
          <a:latin typeface="Arial" charset="0"/>
        </a:defRPr>
      </a:lvl2pPr>
      <a:lvl3pPr algn="ctr" defTabSz="4176550" rtl="0" fontAlgn="base">
        <a:spcBef>
          <a:spcPct val="0"/>
        </a:spcBef>
        <a:spcAft>
          <a:spcPct val="0"/>
        </a:spcAft>
        <a:defRPr sz="20100">
          <a:solidFill>
            <a:schemeClr val="tx2"/>
          </a:solidFill>
          <a:latin typeface="Arial" charset="0"/>
        </a:defRPr>
      </a:lvl3pPr>
      <a:lvl4pPr algn="ctr" defTabSz="4176550" rtl="0" fontAlgn="base">
        <a:spcBef>
          <a:spcPct val="0"/>
        </a:spcBef>
        <a:spcAft>
          <a:spcPct val="0"/>
        </a:spcAft>
        <a:defRPr sz="20100">
          <a:solidFill>
            <a:schemeClr val="tx2"/>
          </a:solidFill>
          <a:latin typeface="Arial" charset="0"/>
        </a:defRPr>
      </a:lvl4pPr>
      <a:lvl5pPr algn="ctr" defTabSz="4176550" rtl="0" fontAlgn="base">
        <a:spcBef>
          <a:spcPct val="0"/>
        </a:spcBef>
        <a:spcAft>
          <a:spcPct val="0"/>
        </a:spcAft>
        <a:defRPr sz="20100">
          <a:solidFill>
            <a:schemeClr val="tx2"/>
          </a:solidFill>
          <a:latin typeface="Arial" charset="0"/>
        </a:defRPr>
      </a:lvl5pPr>
      <a:lvl6pPr marL="435026" algn="ctr" defTabSz="4176550" rtl="0" fontAlgn="base">
        <a:spcBef>
          <a:spcPct val="0"/>
        </a:spcBef>
        <a:spcAft>
          <a:spcPct val="0"/>
        </a:spcAft>
        <a:defRPr sz="20100">
          <a:solidFill>
            <a:schemeClr val="tx2"/>
          </a:solidFill>
          <a:latin typeface="Arial" charset="0"/>
        </a:defRPr>
      </a:lvl6pPr>
      <a:lvl7pPr marL="870052" algn="ctr" defTabSz="4176550" rtl="0" fontAlgn="base">
        <a:spcBef>
          <a:spcPct val="0"/>
        </a:spcBef>
        <a:spcAft>
          <a:spcPct val="0"/>
        </a:spcAft>
        <a:defRPr sz="20100">
          <a:solidFill>
            <a:schemeClr val="tx2"/>
          </a:solidFill>
          <a:latin typeface="Arial" charset="0"/>
        </a:defRPr>
      </a:lvl7pPr>
      <a:lvl8pPr marL="1305077" algn="ctr" defTabSz="4176550" rtl="0" fontAlgn="base">
        <a:spcBef>
          <a:spcPct val="0"/>
        </a:spcBef>
        <a:spcAft>
          <a:spcPct val="0"/>
        </a:spcAft>
        <a:defRPr sz="20100">
          <a:solidFill>
            <a:schemeClr val="tx2"/>
          </a:solidFill>
          <a:latin typeface="Arial" charset="0"/>
        </a:defRPr>
      </a:lvl8pPr>
      <a:lvl9pPr marL="1740103" algn="ctr" defTabSz="4176550" rtl="0" fontAlgn="base">
        <a:spcBef>
          <a:spcPct val="0"/>
        </a:spcBef>
        <a:spcAft>
          <a:spcPct val="0"/>
        </a:spcAft>
        <a:defRPr sz="20100">
          <a:solidFill>
            <a:schemeClr val="tx2"/>
          </a:solidFill>
          <a:latin typeface="Arial" charset="0"/>
        </a:defRPr>
      </a:lvl9pPr>
    </p:titleStyle>
    <p:bodyStyle>
      <a:lvl1pPr marL="1566395" indent="-1566395" algn="l" defTabSz="4176550" rtl="0" fontAlgn="base">
        <a:spcBef>
          <a:spcPct val="20000"/>
        </a:spcBef>
        <a:spcAft>
          <a:spcPct val="0"/>
        </a:spcAft>
        <a:buChar char="•"/>
        <a:defRPr sz="14700">
          <a:solidFill>
            <a:schemeClr val="tx1"/>
          </a:solidFill>
          <a:latin typeface="+mn-lt"/>
          <a:ea typeface="+mn-ea"/>
          <a:cs typeface="+mn-cs"/>
        </a:defRPr>
      </a:lvl1pPr>
      <a:lvl2pPr marL="3392597" indent="-1305077" algn="l" defTabSz="4176550" rtl="0" fontAlgn="base">
        <a:spcBef>
          <a:spcPct val="20000"/>
        </a:spcBef>
        <a:spcAft>
          <a:spcPct val="0"/>
        </a:spcAft>
        <a:buChar char="–"/>
        <a:defRPr sz="12800">
          <a:solidFill>
            <a:schemeClr val="tx1"/>
          </a:solidFill>
          <a:latin typeface="+mn-lt"/>
        </a:defRPr>
      </a:lvl2pPr>
      <a:lvl3pPr marL="5220310" indent="-1043760" algn="l" defTabSz="4176550" rtl="0" fontAlgn="base">
        <a:spcBef>
          <a:spcPct val="20000"/>
        </a:spcBef>
        <a:spcAft>
          <a:spcPct val="0"/>
        </a:spcAft>
        <a:buChar char="•"/>
        <a:defRPr sz="10900">
          <a:solidFill>
            <a:schemeClr val="tx1"/>
          </a:solidFill>
          <a:latin typeface="+mn-lt"/>
        </a:defRPr>
      </a:lvl3pPr>
      <a:lvl4pPr marL="7307829" indent="-1043760" algn="l" defTabSz="4176550" rtl="0" fontAlgn="base">
        <a:spcBef>
          <a:spcPct val="20000"/>
        </a:spcBef>
        <a:spcAft>
          <a:spcPct val="0"/>
        </a:spcAft>
        <a:buChar char="–"/>
        <a:defRPr sz="9100">
          <a:solidFill>
            <a:schemeClr val="tx1"/>
          </a:solidFill>
          <a:latin typeface="+mn-lt"/>
        </a:defRPr>
      </a:lvl4pPr>
      <a:lvl5pPr marL="9396860" indent="-1043760" algn="l" defTabSz="4176550" rtl="0" fontAlgn="base">
        <a:spcBef>
          <a:spcPct val="20000"/>
        </a:spcBef>
        <a:spcAft>
          <a:spcPct val="0"/>
        </a:spcAft>
        <a:buChar char="»"/>
        <a:defRPr sz="9100">
          <a:solidFill>
            <a:schemeClr val="tx1"/>
          </a:solidFill>
          <a:latin typeface="+mn-lt"/>
        </a:defRPr>
      </a:lvl5pPr>
      <a:lvl6pPr marL="9831886" indent="-1043760" algn="l" defTabSz="4176550" rtl="0" fontAlgn="base">
        <a:spcBef>
          <a:spcPct val="20000"/>
        </a:spcBef>
        <a:spcAft>
          <a:spcPct val="0"/>
        </a:spcAft>
        <a:buChar char="»"/>
        <a:defRPr sz="9100">
          <a:solidFill>
            <a:schemeClr val="tx1"/>
          </a:solidFill>
          <a:latin typeface="+mn-lt"/>
        </a:defRPr>
      </a:lvl6pPr>
      <a:lvl7pPr marL="10266911" indent="-1043760" algn="l" defTabSz="4176550" rtl="0" fontAlgn="base">
        <a:spcBef>
          <a:spcPct val="20000"/>
        </a:spcBef>
        <a:spcAft>
          <a:spcPct val="0"/>
        </a:spcAft>
        <a:buChar char="»"/>
        <a:defRPr sz="9100">
          <a:solidFill>
            <a:schemeClr val="tx1"/>
          </a:solidFill>
          <a:latin typeface="+mn-lt"/>
        </a:defRPr>
      </a:lvl7pPr>
      <a:lvl8pPr marL="10701937" indent="-1043760" algn="l" defTabSz="4176550" rtl="0" fontAlgn="base">
        <a:spcBef>
          <a:spcPct val="20000"/>
        </a:spcBef>
        <a:spcAft>
          <a:spcPct val="0"/>
        </a:spcAft>
        <a:buChar char="»"/>
        <a:defRPr sz="9100">
          <a:solidFill>
            <a:schemeClr val="tx1"/>
          </a:solidFill>
          <a:latin typeface="+mn-lt"/>
        </a:defRPr>
      </a:lvl8pPr>
      <a:lvl9pPr marL="11136963" indent="-1043760" algn="l" defTabSz="4176550" rtl="0" fontAlgn="base">
        <a:spcBef>
          <a:spcPct val="20000"/>
        </a:spcBef>
        <a:spcAft>
          <a:spcPct val="0"/>
        </a:spcAft>
        <a:buChar char="»"/>
        <a:defRPr sz="9100">
          <a:solidFill>
            <a:schemeClr val="tx1"/>
          </a:solidFill>
          <a:latin typeface="+mn-lt"/>
        </a:defRPr>
      </a:lvl9pPr>
    </p:bodyStyle>
    <p:otherStyle>
      <a:defPPr>
        <a:defRPr lang="en-US"/>
      </a:defPPr>
      <a:lvl1pPr marL="0" algn="l" defTabSz="870052" rtl="0" eaLnBrk="1" latinLnBrk="0" hangingPunct="1">
        <a:defRPr sz="1700" kern="1200">
          <a:solidFill>
            <a:schemeClr val="tx1"/>
          </a:solidFill>
          <a:latin typeface="+mn-lt"/>
          <a:ea typeface="+mn-ea"/>
          <a:cs typeface="+mn-cs"/>
        </a:defRPr>
      </a:lvl1pPr>
      <a:lvl2pPr marL="435026" algn="l" defTabSz="870052" rtl="0" eaLnBrk="1" latinLnBrk="0" hangingPunct="1">
        <a:defRPr sz="1700" kern="1200">
          <a:solidFill>
            <a:schemeClr val="tx1"/>
          </a:solidFill>
          <a:latin typeface="+mn-lt"/>
          <a:ea typeface="+mn-ea"/>
          <a:cs typeface="+mn-cs"/>
        </a:defRPr>
      </a:lvl2pPr>
      <a:lvl3pPr marL="870052" algn="l" defTabSz="870052" rtl="0" eaLnBrk="1" latinLnBrk="0" hangingPunct="1">
        <a:defRPr sz="1700" kern="1200">
          <a:solidFill>
            <a:schemeClr val="tx1"/>
          </a:solidFill>
          <a:latin typeface="+mn-lt"/>
          <a:ea typeface="+mn-ea"/>
          <a:cs typeface="+mn-cs"/>
        </a:defRPr>
      </a:lvl3pPr>
      <a:lvl4pPr marL="1305077" algn="l" defTabSz="870052" rtl="0" eaLnBrk="1" latinLnBrk="0" hangingPunct="1">
        <a:defRPr sz="1700" kern="1200">
          <a:solidFill>
            <a:schemeClr val="tx1"/>
          </a:solidFill>
          <a:latin typeface="+mn-lt"/>
          <a:ea typeface="+mn-ea"/>
          <a:cs typeface="+mn-cs"/>
        </a:defRPr>
      </a:lvl4pPr>
      <a:lvl5pPr marL="1740103" algn="l" defTabSz="870052" rtl="0" eaLnBrk="1" latinLnBrk="0" hangingPunct="1">
        <a:defRPr sz="1700" kern="1200">
          <a:solidFill>
            <a:schemeClr val="tx1"/>
          </a:solidFill>
          <a:latin typeface="+mn-lt"/>
          <a:ea typeface="+mn-ea"/>
          <a:cs typeface="+mn-cs"/>
        </a:defRPr>
      </a:lvl5pPr>
      <a:lvl6pPr marL="2175129" algn="l" defTabSz="870052" rtl="0" eaLnBrk="1" latinLnBrk="0" hangingPunct="1">
        <a:defRPr sz="1700" kern="1200">
          <a:solidFill>
            <a:schemeClr val="tx1"/>
          </a:solidFill>
          <a:latin typeface="+mn-lt"/>
          <a:ea typeface="+mn-ea"/>
          <a:cs typeface="+mn-cs"/>
        </a:defRPr>
      </a:lvl6pPr>
      <a:lvl7pPr marL="2610155" algn="l" defTabSz="870052" rtl="0" eaLnBrk="1" latinLnBrk="0" hangingPunct="1">
        <a:defRPr sz="1700" kern="1200">
          <a:solidFill>
            <a:schemeClr val="tx1"/>
          </a:solidFill>
          <a:latin typeface="+mn-lt"/>
          <a:ea typeface="+mn-ea"/>
          <a:cs typeface="+mn-cs"/>
        </a:defRPr>
      </a:lvl7pPr>
      <a:lvl8pPr marL="3045181" algn="l" defTabSz="870052" rtl="0" eaLnBrk="1" latinLnBrk="0" hangingPunct="1">
        <a:defRPr sz="1700" kern="1200">
          <a:solidFill>
            <a:schemeClr val="tx1"/>
          </a:solidFill>
          <a:latin typeface="+mn-lt"/>
          <a:ea typeface="+mn-ea"/>
          <a:cs typeface="+mn-cs"/>
        </a:defRPr>
      </a:lvl8pPr>
      <a:lvl9pPr marL="3480206" algn="l" defTabSz="870052"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jpg"/><Relationship Id="rId20" Type="http://schemas.openxmlformats.org/officeDocument/2006/relationships/image" Target="../media/image19.png"/><Relationship Id="rId21" Type="http://schemas.openxmlformats.org/officeDocument/2006/relationships/image" Target="../media/image20.jpg"/><Relationship Id="rId22" Type="http://schemas.openxmlformats.org/officeDocument/2006/relationships/image" Target="../media/image21.png"/><Relationship Id="rId10" Type="http://schemas.openxmlformats.org/officeDocument/2006/relationships/image" Target="../media/image9.png"/><Relationship Id="rId11" Type="http://schemas.openxmlformats.org/officeDocument/2006/relationships/image" Target="../media/image10.jp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jp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3.tiff"/><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g"/><Relationship Id="rId8"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052" name="AutoShape 4"/>
          <p:cNvSpPr>
            <a:spLocks noChangeArrowheads="1"/>
          </p:cNvSpPr>
          <p:nvPr/>
        </p:nvSpPr>
        <p:spPr bwMode="auto">
          <a:xfrm>
            <a:off x="225970" y="5254848"/>
            <a:ext cx="29740013" cy="37349095"/>
          </a:xfrm>
          <a:prstGeom prst="roundRect">
            <a:avLst>
              <a:gd name="adj" fmla="val 7000"/>
            </a:avLst>
          </a:prstGeom>
          <a:solidFill>
            <a:srgbClr val="FFFFFF"/>
          </a:solidFill>
          <a:ln w="9525">
            <a:solidFill>
              <a:schemeClr val="tx1"/>
            </a:solidFill>
            <a:round/>
            <a:headEnd/>
            <a:tailEnd/>
          </a:ln>
          <a:effectLst/>
        </p:spPr>
        <p:txBody>
          <a:bodyPr wrap="none" lIns="87005" tIns="43503" rIns="87005" bIns="43503" anchor="ctr"/>
          <a:lstStyle/>
          <a:p>
            <a:pPr algn="l"/>
            <a:endParaRPr lang="en-US" sz="1600" dirty="0"/>
          </a:p>
        </p:txBody>
      </p:sp>
      <p:sp>
        <p:nvSpPr>
          <p:cNvPr id="2090" name="Text Box 42"/>
          <p:cNvSpPr txBox="1">
            <a:spLocks noChangeArrowheads="1"/>
          </p:cNvSpPr>
          <p:nvPr/>
        </p:nvSpPr>
        <p:spPr bwMode="auto">
          <a:xfrm>
            <a:off x="12141418" y="5421803"/>
            <a:ext cx="6148096" cy="764964"/>
          </a:xfrm>
          <a:prstGeom prst="rect">
            <a:avLst/>
          </a:prstGeom>
          <a:solidFill>
            <a:srgbClr val="7030A0"/>
          </a:solidFill>
          <a:ln w="9525">
            <a:noFill/>
            <a:miter lim="800000"/>
            <a:headEnd/>
            <a:tailEnd/>
          </a:ln>
          <a:effectLst/>
        </p:spPr>
        <p:txBody>
          <a:bodyPr wrap="square" lIns="87005" tIns="43503" rIns="87005" bIns="43503">
            <a:spAutoFit/>
          </a:bodyPr>
          <a:lstStyle/>
          <a:p>
            <a:pPr defTabSz="4176550">
              <a:spcBef>
                <a:spcPct val="50000"/>
              </a:spcBef>
            </a:pPr>
            <a:r>
              <a:rPr lang="en-US" sz="4400" b="1" dirty="0" smtClean="0">
                <a:solidFill>
                  <a:schemeClr val="bg1"/>
                </a:solidFill>
              </a:rPr>
              <a:t>Introduction</a:t>
            </a:r>
            <a:endParaRPr lang="en-US" sz="4400" b="1" dirty="0">
              <a:solidFill>
                <a:schemeClr val="bg1"/>
              </a:solidFill>
            </a:endParaRPr>
          </a:p>
        </p:txBody>
      </p:sp>
      <p:sp>
        <p:nvSpPr>
          <p:cNvPr id="75" name="Text Box 42"/>
          <p:cNvSpPr txBox="1">
            <a:spLocks noChangeArrowheads="1"/>
          </p:cNvSpPr>
          <p:nvPr/>
        </p:nvSpPr>
        <p:spPr bwMode="auto">
          <a:xfrm>
            <a:off x="939747" y="26620419"/>
            <a:ext cx="13468349" cy="655422"/>
          </a:xfrm>
          <a:prstGeom prst="rect">
            <a:avLst/>
          </a:prstGeom>
          <a:noFill/>
          <a:ln w="9525">
            <a:noFill/>
            <a:miter lim="800000"/>
            <a:headEnd/>
            <a:tailEnd/>
          </a:ln>
          <a:effectLst/>
        </p:spPr>
        <p:txBody>
          <a:bodyPr wrap="square" lIns="87005" tIns="43503" rIns="87005" bIns="43503">
            <a:spAutoFit/>
          </a:bodyPr>
          <a:lstStyle/>
          <a:p>
            <a:pPr algn="l" fontAlgn="auto">
              <a:spcBef>
                <a:spcPts val="0"/>
              </a:spcBef>
              <a:spcAft>
                <a:spcPts val="0"/>
              </a:spcAft>
              <a:defRPr/>
            </a:pPr>
            <a:endParaRPr lang="en-NZ" sz="3200" dirty="0" smtClean="0"/>
          </a:p>
        </p:txBody>
      </p:sp>
      <p:sp>
        <p:nvSpPr>
          <p:cNvPr id="2075" name="Text Box 27"/>
          <p:cNvSpPr txBox="1">
            <a:spLocks noChangeArrowheads="1"/>
          </p:cNvSpPr>
          <p:nvPr/>
        </p:nvSpPr>
        <p:spPr bwMode="auto">
          <a:xfrm>
            <a:off x="13101302" y="38242145"/>
            <a:ext cx="3765998" cy="580298"/>
          </a:xfrm>
          <a:prstGeom prst="rect">
            <a:avLst/>
          </a:prstGeom>
          <a:solidFill>
            <a:srgbClr val="7030A0"/>
          </a:solidFill>
          <a:ln w="9525">
            <a:noFill/>
            <a:miter lim="800000"/>
            <a:headEnd/>
            <a:tailEnd/>
          </a:ln>
          <a:effectLst/>
        </p:spPr>
        <p:txBody>
          <a:bodyPr wrap="square" lIns="87005" tIns="43503" rIns="87005" bIns="43503">
            <a:spAutoFit/>
          </a:bodyPr>
          <a:lstStyle/>
          <a:p>
            <a:pPr defTabSz="4176550">
              <a:spcBef>
                <a:spcPct val="50000"/>
              </a:spcBef>
            </a:pPr>
            <a:r>
              <a:rPr lang="en-US" sz="3200" b="1" dirty="0">
                <a:solidFill>
                  <a:schemeClr val="bg1"/>
                </a:solidFill>
              </a:rPr>
              <a:t>References</a:t>
            </a:r>
          </a:p>
        </p:txBody>
      </p:sp>
      <p:sp>
        <p:nvSpPr>
          <p:cNvPr id="11" name="Rounded Rectangle 10"/>
          <p:cNvSpPr/>
          <p:nvPr/>
        </p:nvSpPr>
        <p:spPr bwMode="auto">
          <a:xfrm>
            <a:off x="283560" y="207856"/>
            <a:ext cx="29682423" cy="5002173"/>
          </a:xfrm>
          <a:prstGeom prst="roundRect">
            <a:avLst/>
          </a:prstGeom>
          <a:solidFill>
            <a:srgbClr val="FFFF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4176550">
              <a:spcBef>
                <a:spcPts val="1800"/>
              </a:spcBef>
            </a:pPr>
            <a:endParaRPr lang="en-US" sz="2000" b="1" dirty="0">
              <a:solidFill>
                <a:schemeClr val="tx2"/>
              </a:solidFill>
            </a:endParaRPr>
          </a:p>
        </p:txBody>
      </p:sp>
      <p:sp>
        <p:nvSpPr>
          <p:cNvPr id="2062" name="Text Box 14"/>
          <p:cNvSpPr txBox="1">
            <a:spLocks noChangeArrowheads="1"/>
          </p:cNvSpPr>
          <p:nvPr/>
        </p:nvSpPr>
        <p:spPr bwMode="auto">
          <a:xfrm>
            <a:off x="684298" y="247623"/>
            <a:ext cx="28404272" cy="3027122"/>
          </a:xfrm>
          <a:prstGeom prst="rect">
            <a:avLst/>
          </a:prstGeom>
          <a:noFill/>
          <a:ln w="9525">
            <a:noFill/>
            <a:miter lim="800000"/>
            <a:headEnd/>
            <a:tailEnd/>
          </a:ln>
          <a:effectLst/>
        </p:spPr>
        <p:txBody>
          <a:bodyPr wrap="square" lIns="87005" tIns="43503" rIns="87005" bIns="43503">
            <a:spAutoFit/>
          </a:bodyPr>
          <a:lstStyle/>
          <a:p>
            <a:pPr defTabSz="4176550">
              <a:spcBef>
                <a:spcPts val="1800"/>
              </a:spcBef>
            </a:pPr>
            <a:r>
              <a:rPr lang="en-US" sz="5400" b="1" dirty="0">
                <a:solidFill>
                  <a:srgbClr val="003064"/>
                </a:solidFill>
                <a:ea typeface="Helvetica Neue" charset="0"/>
                <a:cs typeface="Helvetica Neue" charset="0"/>
              </a:rPr>
              <a:t>When Radiology of the Orbits </a:t>
            </a:r>
          </a:p>
          <a:p>
            <a:pPr defTabSz="4176550">
              <a:spcBef>
                <a:spcPts val="1800"/>
              </a:spcBef>
            </a:pPr>
            <a:r>
              <a:rPr lang="en-US" sz="5400" b="1" dirty="0">
                <a:solidFill>
                  <a:srgbClr val="003064"/>
                </a:solidFill>
                <a:ea typeface="Helvetica Neue" charset="0"/>
                <a:cs typeface="Helvetica Neue" charset="0"/>
              </a:rPr>
              <a:t>Does and Doesn’t Help in the Evaluation of </a:t>
            </a:r>
            <a:r>
              <a:rPr lang="en-US" sz="5400" b="1" dirty="0" smtClean="0">
                <a:solidFill>
                  <a:srgbClr val="003064"/>
                </a:solidFill>
                <a:ea typeface="Helvetica Neue" charset="0"/>
                <a:cs typeface="Helvetica Neue" charset="0"/>
              </a:rPr>
              <a:t>Vertical </a:t>
            </a:r>
            <a:r>
              <a:rPr lang="en-US" sz="5400" b="1" dirty="0">
                <a:solidFill>
                  <a:srgbClr val="003064"/>
                </a:solidFill>
                <a:ea typeface="Helvetica Neue" charset="0"/>
                <a:cs typeface="Helvetica Neue" charset="0"/>
              </a:rPr>
              <a:t>Strabismus</a:t>
            </a:r>
          </a:p>
          <a:p>
            <a:pPr algn="l" defTabSz="4176550">
              <a:spcBef>
                <a:spcPts val="1800"/>
              </a:spcBef>
            </a:pPr>
            <a:endParaRPr lang="en-US" sz="5300" b="1" dirty="0">
              <a:latin typeface="+mj-lt"/>
            </a:endParaRPr>
          </a:p>
        </p:txBody>
      </p:sp>
      <p:sp>
        <p:nvSpPr>
          <p:cNvPr id="46" name="Text Box 42"/>
          <p:cNvSpPr txBox="1">
            <a:spLocks noChangeArrowheads="1"/>
          </p:cNvSpPr>
          <p:nvPr/>
        </p:nvSpPr>
        <p:spPr bwMode="auto">
          <a:xfrm>
            <a:off x="1106939" y="2397879"/>
            <a:ext cx="28059071" cy="2570587"/>
          </a:xfrm>
          <a:prstGeom prst="rect">
            <a:avLst/>
          </a:prstGeom>
          <a:noFill/>
          <a:ln w="9525">
            <a:noFill/>
            <a:miter lim="800000"/>
            <a:headEnd/>
            <a:tailEnd/>
          </a:ln>
          <a:effectLst/>
        </p:spPr>
        <p:txBody>
          <a:bodyPr wrap="square" lIns="87005" tIns="43503" rIns="87005" bIns="43503">
            <a:spAutoFit/>
          </a:bodyPr>
          <a:lstStyle/>
          <a:p>
            <a:pPr defTabSz="4176550">
              <a:spcBef>
                <a:spcPts val="1800"/>
              </a:spcBef>
            </a:pPr>
            <a:r>
              <a:rPr lang="en-US" sz="4400" b="1" i="1" dirty="0" smtClean="0">
                <a:solidFill>
                  <a:schemeClr val="tx2"/>
                </a:solidFill>
              </a:rPr>
              <a:t>Shivanand Sheth</a:t>
            </a:r>
            <a:r>
              <a:rPr lang="en-US" sz="4400" b="1" i="1" baseline="30000" dirty="0" smtClean="0">
                <a:solidFill>
                  <a:schemeClr val="tx2"/>
                </a:solidFill>
              </a:rPr>
              <a:t>1,2</a:t>
            </a:r>
            <a:r>
              <a:rPr lang="en-US" sz="4400" b="1" i="1" dirty="0" smtClean="0">
                <a:solidFill>
                  <a:schemeClr val="tx2"/>
                </a:solidFill>
              </a:rPr>
              <a:t>, Mali Okada</a:t>
            </a:r>
            <a:r>
              <a:rPr lang="en-US" sz="4400" b="1" i="1" baseline="30000" dirty="0" smtClean="0">
                <a:solidFill>
                  <a:schemeClr val="tx2"/>
                </a:solidFill>
              </a:rPr>
              <a:t>1</a:t>
            </a:r>
            <a:r>
              <a:rPr lang="en-US" sz="4400" b="1" i="1" dirty="0" smtClean="0">
                <a:solidFill>
                  <a:schemeClr val="tx2"/>
                </a:solidFill>
              </a:rPr>
              <a:t>, Lionel Kowal</a:t>
            </a:r>
            <a:r>
              <a:rPr lang="en-US" sz="4400" b="1" i="1" baseline="30000" dirty="0" smtClean="0">
                <a:solidFill>
                  <a:schemeClr val="tx2"/>
                </a:solidFill>
              </a:rPr>
              <a:t>1</a:t>
            </a:r>
          </a:p>
          <a:p>
            <a:pPr defTabSz="4176550"/>
            <a:endParaRPr lang="en-US" sz="4400" b="1" baseline="30000" dirty="0">
              <a:solidFill>
                <a:schemeClr val="tx2"/>
              </a:solidFill>
            </a:endParaRPr>
          </a:p>
          <a:p>
            <a:pPr defTabSz="4176550"/>
            <a:r>
              <a:rPr lang="en-US" sz="4400" baseline="30000" dirty="0">
                <a:solidFill>
                  <a:schemeClr val="tx2"/>
                </a:solidFill>
              </a:rPr>
              <a:t>1</a:t>
            </a:r>
            <a:r>
              <a:rPr lang="en-US" sz="4400" dirty="0">
                <a:solidFill>
                  <a:schemeClr val="tx2"/>
                </a:solidFill>
              </a:rPr>
              <a:t>The Royal Victorian Eye and Ear Hospital, Melbourne</a:t>
            </a:r>
          </a:p>
          <a:p>
            <a:pPr defTabSz="4176550"/>
            <a:r>
              <a:rPr lang="en-US" sz="4400" baseline="30000" dirty="0">
                <a:solidFill>
                  <a:schemeClr val="tx2"/>
                </a:solidFill>
              </a:rPr>
              <a:t>2</a:t>
            </a:r>
            <a:r>
              <a:rPr lang="en-US" sz="4400" dirty="0">
                <a:solidFill>
                  <a:schemeClr val="tx2"/>
                </a:solidFill>
              </a:rPr>
              <a:t>The Royal Children's’ Hospital, </a:t>
            </a:r>
            <a:r>
              <a:rPr lang="en-US" sz="4400" dirty="0" smtClean="0">
                <a:solidFill>
                  <a:schemeClr val="tx2"/>
                </a:solidFill>
              </a:rPr>
              <a:t>Melbourne</a:t>
            </a:r>
            <a:endParaRPr lang="en-US" sz="4400" dirty="0">
              <a:solidFill>
                <a:schemeClr val="tx2"/>
              </a:solidFill>
            </a:endParaRPr>
          </a:p>
        </p:txBody>
      </p:sp>
      <p:sp>
        <p:nvSpPr>
          <p:cNvPr id="28" name="Text Box 11"/>
          <p:cNvSpPr txBox="1">
            <a:spLocks noChangeArrowheads="1"/>
          </p:cNvSpPr>
          <p:nvPr/>
        </p:nvSpPr>
        <p:spPr bwMode="auto">
          <a:xfrm>
            <a:off x="10821326" y="35088361"/>
            <a:ext cx="8695295" cy="764964"/>
          </a:xfrm>
          <a:prstGeom prst="rect">
            <a:avLst/>
          </a:prstGeom>
          <a:solidFill>
            <a:srgbClr val="7030A0"/>
          </a:solidFill>
          <a:ln w="9525">
            <a:noFill/>
            <a:miter lim="800000"/>
            <a:headEnd/>
            <a:tailEnd/>
          </a:ln>
          <a:effectLst/>
        </p:spPr>
        <p:txBody>
          <a:bodyPr wrap="square" lIns="87005" tIns="43503" rIns="87005" bIns="43503">
            <a:spAutoFit/>
          </a:bodyPr>
          <a:lstStyle/>
          <a:p>
            <a:pPr defTabSz="4176550">
              <a:spcBef>
                <a:spcPct val="50000"/>
              </a:spcBef>
            </a:pPr>
            <a:r>
              <a:rPr lang="en-US" sz="4400" b="1" dirty="0" smtClean="0">
                <a:solidFill>
                  <a:schemeClr val="bg1"/>
                </a:solidFill>
              </a:rPr>
              <a:t>Discussion and Conclusion</a:t>
            </a:r>
            <a:endParaRPr lang="en-US" sz="4400" b="1" dirty="0">
              <a:solidFill>
                <a:schemeClr val="bg1"/>
              </a:solidFill>
            </a:endParaRPr>
          </a:p>
        </p:txBody>
      </p:sp>
      <p:sp>
        <p:nvSpPr>
          <p:cNvPr id="30" name="Text Box 42"/>
          <p:cNvSpPr txBox="1">
            <a:spLocks noChangeArrowheads="1"/>
          </p:cNvSpPr>
          <p:nvPr/>
        </p:nvSpPr>
        <p:spPr bwMode="auto">
          <a:xfrm>
            <a:off x="1239220" y="38822443"/>
            <a:ext cx="28054283" cy="3688841"/>
          </a:xfrm>
          <a:prstGeom prst="rect">
            <a:avLst/>
          </a:prstGeom>
          <a:noFill/>
          <a:ln w="9525">
            <a:noFill/>
            <a:miter lim="800000"/>
            <a:headEnd/>
            <a:tailEnd/>
          </a:ln>
          <a:effectLst/>
        </p:spPr>
        <p:txBody>
          <a:bodyPr wrap="square" lIns="87005" tIns="43503" rIns="87005" bIns="43503">
            <a:spAutoFit/>
          </a:bodyPr>
          <a:lstStyle/>
          <a:p>
            <a:pPr marL="457200" indent="-457200" algn="l">
              <a:buFont typeface="+mj-lt"/>
              <a:buAutoNum type="arabicPeriod"/>
            </a:pPr>
            <a:r>
              <a:rPr lang="en-GB" sz="1800" dirty="0" err="1"/>
              <a:t>Demer</a:t>
            </a:r>
            <a:r>
              <a:rPr lang="en-GB" sz="1800" dirty="0"/>
              <a:t> JL. The Apt Lecture. Connective tissues reflect different mechanisms of strabismus over the life span. J AAPOS  Off </a:t>
            </a:r>
            <a:r>
              <a:rPr lang="en-GB" sz="1800" dirty="0" err="1"/>
              <a:t>Publ</a:t>
            </a:r>
            <a:r>
              <a:rPr lang="en-GB" sz="1800" dirty="0"/>
              <a:t> Am </a:t>
            </a:r>
            <a:r>
              <a:rPr lang="en-GB" sz="1800" dirty="0" err="1"/>
              <a:t>Assoc</a:t>
            </a:r>
            <a:r>
              <a:rPr lang="en-GB" sz="1800" dirty="0"/>
              <a:t> </a:t>
            </a:r>
            <a:r>
              <a:rPr lang="en-GB" sz="1800" dirty="0" err="1"/>
              <a:t>Pediatr</a:t>
            </a:r>
            <a:r>
              <a:rPr lang="en-GB" sz="1800" dirty="0"/>
              <a:t> </a:t>
            </a:r>
            <a:r>
              <a:rPr lang="en-GB" sz="1800" dirty="0" err="1"/>
              <a:t>Ophthalmol</a:t>
            </a:r>
            <a:r>
              <a:rPr lang="en-GB" sz="1800" dirty="0"/>
              <a:t> Strabismus. 2014 Aug;18(4):</a:t>
            </a:r>
            <a:r>
              <a:rPr lang="en-GB" sz="1800" dirty="0" smtClean="0"/>
              <a:t>309–15.</a:t>
            </a:r>
          </a:p>
          <a:p>
            <a:pPr marL="457200" indent="-457200" algn="l">
              <a:buFont typeface="+mj-lt"/>
              <a:buAutoNum type="arabicPeriod"/>
            </a:pPr>
            <a:r>
              <a:rPr lang="en-GB" sz="1800" dirty="0" err="1"/>
              <a:t>Demer</a:t>
            </a:r>
            <a:r>
              <a:rPr lang="en-GB" sz="1800" dirty="0"/>
              <a:t> JL, Clark RA, </a:t>
            </a:r>
            <a:r>
              <a:rPr lang="en-GB" sz="1800" dirty="0" err="1"/>
              <a:t>Kono</a:t>
            </a:r>
            <a:r>
              <a:rPr lang="en-GB" sz="1800" dirty="0"/>
              <a:t> R, Wright W, Velez F, Rosenbaum AL. A 12-year, prospective study of extraocular muscle imaging in complex strabismus. J AAPOS 2002; 6(6): </a:t>
            </a:r>
            <a:r>
              <a:rPr lang="en-GB" sz="1800" dirty="0" smtClean="0"/>
              <a:t>337–347</a:t>
            </a:r>
          </a:p>
          <a:p>
            <a:pPr marL="457200" lvl="0" indent="-457200" algn="l">
              <a:buFont typeface="+mj-lt"/>
              <a:buAutoNum type="arabicPeriod"/>
            </a:pPr>
            <a:r>
              <a:rPr lang="en-GB" sz="1800" dirty="0" smtClean="0"/>
              <a:t>Shin </a:t>
            </a:r>
            <a:r>
              <a:rPr lang="en-GB" sz="1800" dirty="0"/>
              <a:t>SY, </a:t>
            </a:r>
            <a:r>
              <a:rPr lang="en-GB" sz="1800" dirty="0" err="1"/>
              <a:t>Demer</a:t>
            </a:r>
            <a:r>
              <a:rPr lang="en-GB" sz="1800" dirty="0"/>
              <a:t> JL. Superior oblique extraocular muscle shape in superior oblique palsy. Am J </a:t>
            </a:r>
            <a:r>
              <a:rPr lang="en-GB" sz="1800" dirty="0" err="1"/>
              <a:t>Ophthalmol</a:t>
            </a:r>
            <a:r>
              <a:rPr lang="en-GB" sz="1800" dirty="0"/>
              <a:t>. 2015 Jun;159(6):1169–1179.e2.  </a:t>
            </a:r>
          </a:p>
          <a:p>
            <a:pPr marL="457200" lvl="0" indent="-457200" algn="l">
              <a:buFont typeface="+mj-lt"/>
              <a:buAutoNum type="arabicPeriod"/>
            </a:pPr>
            <a:r>
              <a:rPr lang="en-GB" sz="1800" dirty="0" smtClean="0">
                <a:ea typeface="Arial" charset="0"/>
                <a:cs typeface="Arial" charset="0"/>
              </a:rPr>
              <a:t>Tan </a:t>
            </a:r>
            <a:r>
              <a:rPr lang="en-GB" sz="1800" dirty="0">
                <a:ea typeface="Arial" charset="0"/>
                <a:cs typeface="Arial" charset="0"/>
              </a:rPr>
              <a:t>KP, Sargent MA, </a:t>
            </a:r>
            <a:r>
              <a:rPr lang="en-GB" sz="1800" dirty="0" err="1">
                <a:ea typeface="Arial" charset="0"/>
                <a:cs typeface="Arial" charset="0"/>
              </a:rPr>
              <a:t>Poskitt</a:t>
            </a:r>
            <a:r>
              <a:rPr lang="en-GB" sz="1800" dirty="0">
                <a:ea typeface="Arial" charset="0"/>
                <a:cs typeface="Arial" charset="0"/>
              </a:rPr>
              <a:t> KJ, Lyons CJ. Ocular </a:t>
            </a:r>
            <a:r>
              <a:rPr lang="en-GB" sz="1800" dirty="0" err="1">
                <a:ea typeface="Arial" charset="0"/>
                <a:cs typeface="Arial" charset="0"/>
              </a:rPr>
              <a:t>overelevation</a:t>
            </a:r>
            <a:r>
              <a:rPr lang="en-GB" sz="1800" dirty="0">
                <a:ea typeface="Arial" charset="0"/>
                <a:cs typeface="Arial" charset="0"/>
              </a:rPr>
              <a:t> in adduction in </a:t>
            </a:r>
            <a:r>
              <a:rPr lang="en-GB" sz="1800" dirty="0" err="1">
                <a:ea typeface="Arial" charset="0"/>
                <a:cs typeface="Arial" charset="0"/>
              </a:rPr>
              <a:t>craniosynostosis</a:t>
            </a:r>
            <a:r>
              <a:rPr lang="en-GB" sz="1800" dirty="0">
                <a:ea typeface="Arial" charset="0"/>
                <a:cs typeface="Arial" charset="0"/>
              </a:rPr>
              <a:t>: is it the result of </a:t>
            </a:r>
            <a:r>
              <a:rPr lang="en-GB" sz="1800" dirty="0" err="1">
                <a:ea typeface="Arial" charset="0"/>
                <a:cs typeface="Arial" charset="0"/>
              </a:rPr>
              <a:t>excyclorotation</a:t>
            </a:r>
            <a:r>
              <a:rPr lang="en-GB" sz="1800" dirty="0">
                <a:ea typeface="Arial" charset="0"/>
                <a:cs typeface="Arial" charset="0"/>
              </a:rPr>
              <a:t> of the extraocular muscles? J AAPOS 2005; 9(6): 550–557.</a:t>
            </a:r>
          </a:p>
          <a:p>
            <a:pPr marL="457200" indent="-457200" algn="l">
              <a:buFont typeface="+mj-lt"/>
              <a:buAutoNum type="arabicPeriod"/>
            </a:pPr>
            <a:r>
              <a:rPr lang="en-GB" sz="1800" dirty="0" err="1" smtClean="0"/>
              <a:t>Bagolini</a:t>
            </a:r>
            <a:r>
              <a:rPr lang="en-GB" sz="1800" dirty="0" smtClean="0"/>
              <a:t> </a:t>
            </a:r>
            <a:r>
              <a:rPr lang="en-GB" sz="1800" dirty="0"/>
              <a:t>B, Campos EC, </a:t>
            </a:r>
            <a:r>
              <a:rPr lang="en-GB" sz="1800" dirty="0" err="1"/>
              <a:t>Chiesi</a:t>
            </a:r>
            <a:r>
              <a:rPr lang="en-GB" sz="1800" dirty="0"/>
              <a:t> C. </a:t>
            </a:r>
            <a:r>
              <a:rPr lang="en-GB" sz="1800" dirty="0" err="1"/>
              <a:t>Plagiocephaly</a:t>
            </a:r>
            <a:r>
              <a:rPr lang="en-GB" sz="1800" dirty="0"/>
              <a:t> causing superior oblique deficiency and ocular torticollis. A new clinical </a:t>
            </a:r>
            <a:r>
              <a:rPr lang="en-GB" sz="1800" dirty="0" smtClean="0"/>
              <a:t>entity. Vol</a:t>
            </a:r>
            <a:r>
              <a:rPr lang="en-GB" sz="1800" dirty="0"/>
              <a:t>. 100, Archives of ophthalmology. 1982. p. </a:t>
            </a:r>
            <a:r>
              <a:rPr lang="en-GB" sz="1800" dirty="0" smtClean="0"/>
              <a:t>1093–6</a:t>
            </a:r>
          </a:p>
          <a:p>
            <a:pPr marL="457200" indent="-457200" algn="l">
              <a:buFont typeface="+mj-lt"/>
              <a:buAutoNum type="arabicPeriod"/>
            </a:pPr>
            <a:r>
              <a:rPr lang="en-GB" sz="1800" dirty="0" smtClean="0"/>
              <a:t>Zhang </a:t>
            </a:r>
            <a:r>
              <a:rPr lang="en-GB" sz="1800" dirty="0"/>
              <a:t>C, </a:t>
            </a:r>
            <a:r>
              <a:rPr lang="en-GB" sz="1800" dirty="0" err="1"/>
              <a:t>Phamonvaechavan</a:t>
            </a:r>
            <a:r>
              <a:rPr lang="en-GB" sz="1800" dirty="0"/>
              <a:t> P, </a:t>
            </a:r>
            <a:r>
              <a:rPr lang="en-GB" sz="1800" dirty="0" err="1"/>
              <a:t>Christoff</a:t>
            </a:r>
            <a:r>
              <a:rPr lang="en-GB" sz="1800" dirty="0"/>
              <a:t> A, Guyton DL. Silent sinus syndrome causing </a:t>
            </a:r>
            <a:r>
              <a:rPr lang="en-GB" sz="1800" dirty="0" err="1"/>
              <a:t>cyclovertical</a:t>
            </a:r>
            <a:r>
              <a:rPr lang="en-GB" sz="1800" dirty="0"/>
              <a:t> diplopia masquerading as superior oblique paresis in the fellow eye. J AAPOS </a:t>
            </a:r>
            <a:r>
              <a:rPr lang="en-GB" sz="1800" dirty="0" smtClean="0"/>
              <a:t>2010 </a:t>
            </a:r>
            <a:r>
              <a:rPr lang="en-GB" sz="1800" dirty="0"/>
              <a:t>Oct;14(5):450–2. </a:t>
            </a:r>
          </a:p>
          <a:p>
            <a:pPr marL="457200" lvl="0" indent="-457200" algn="l">
              <a:buFont typeface="+mj-lt"/>
              <a:buAutoNum type="arabicPeriod"/>
            </a:pPr>
            <a:r>
              <a:rPr lang="en-GB" sz="1800" dirty="0"/>
              <a:t>Ludwig IH, Brown MS. Flap tear of rectus muscles: an underlying cause of strabismus after orbital trauma. </a:t>
            </a:r>
            <a:r>
              <a:rPr lang="en-GB" sz="1800" dirty="0" err="1"/>
              <a:t>Ophthal</a:t>
            </a:r>
            <a:r>
              <a:rPr lang="en-GB" sz="1800" dirty="0"/>
              <a:t> </a:t>
            </a:r>
            <a:r>
              <a:rPr lang="en-GB" sz="1800" dirty="0" err="1"/>
              <a:t>Plast</a:t>
            </a:r>
            <a:r>
              <a:rPr lang="en-GB" sz="1800" dirty="0"/>
              <a:t> </a:t>
            </a:r>
            <a:r>
              <a:rPr lang="en-GB" sz="1800" dirty="0" err="1"/>
              <a:t>Reconstr</a:t>
            </a:r>
            <a:r>
              <a:rPr lang="en-GB" sz="1800" dirty="0"/>
              <a:t> </a:t>
            </a:r>
            <a:r>
              <a:rPr lang="en-GB" sz="1800" dirty="0" smtClean="0"/>
              <a:t>Surg. </a:t>
            </a:r>
            <a:r>
              <a:rPr lang="en-GB" sz="1800" dirty="0"/>
              <a:t>2002;18(6):443–9; discussion 450</a:t>
            </a:r>
            <a:r>
              <a:rPr lang="en-GB" sz="1800" dirty="0" smtClean="0"/>
              <a:t>.</a:t>
            </a:r>
          </a:p>
          <a:p>
            <a:pPr marL="457200" indent="-457200" algn="l">
              <a:buFont typeface="+mj-lt"/>
              <a:buAutoNum type="arabicPeriod"/>
            </a:pPr>
            <a:r>
              <a:rPr lang="en-GB" sz="1800" dirty="0" err="1" smtClean="0"/>
              <a:t>Laursen</a:t>
            </a:r>
            <a:r>
              <a:rPr lang="en-GB" sz="1800" dirty="0" smtClean="0"/>
              <a:t> </a:t>
            </a:r>
            <a:r>
              <a:rPr lang="en-GB" sz="1800" dirty="0"/>
              <a:t>J, </a:t>
            </a:r>
            <a:r>
              <a:rPr lang="en-GB" sz="1800" dirty="0" err="1"/>
              <a:t>Demer</a:t>
            </a:r>
            <a:r>
              <a:rPr lang="en-GB" sz="1800" dirty="0"/>
              <a:t> JL. Traumatic longitudinal splitting of the inferior rectus muscle. J AAPOS. 2011;15(2):190–2</a:t>
            </a:r>
            <a:r>
              <a:rPr lang="en-GB" sz="1800" dirty="0" smtClean="0"/>
              <a:t>. </a:t>
            </a:r>
          </a:p>
          <a:p>
            <a:pPr marL="457200" indent="-457200" algn="l">
              <a:buFont typeface="+mj-lt"/>
              <a:buAutoNum type="arabicPeriod"/>
            </a:pPr>
            <a:r>
              <a:rPr lang="en-GB" sz="1800" dirty="0" smtClean="0"/>
              <a:t>Harris </a:t>
            </a:r>
            <a:r>
              <a:rPr lang="en-GB" sz="1800" dirty="0"/>
              <a:t>GJ, Garcia GH, </a:t>
            </a:r>
            <a:r>
              <a:rPr lang="en-GB" sz="1800" dirty="0" err="1"/>
              <a:t>Logani</a:t>
            </a:r>
            <a:r>
              <a:rPr lang="en-GB" sz="1800" dirty="0"/>
              <a:t> SC, Murphy ML, Sheth BP, Seth AK. Orbital blow-out fractures: correlation of preoperative computed tomography and postoperative ocular motility. Trans Am </a:t>
            </a:r>
            <a:r>
              <a:rPr lang="en-GB" sz="1800" dirty="0" err="1"/>
              <a:t>Ophthalmol</a:t>
            </a:r>
            <a:r>
              <a:rPr lang="en-GB" sz="1800" dirty="0"/>
              <a:t> </a:t>
            </a:r>
            <a:r>
              <a:rPr lang="en-GB" sz="1800" dirty="0" err="1"/>
              <a:t>Soc</a:t>
            </a:r>
            <a:r>
              <a:rPr lang="en-GB" sz="1800" dirty="0"/>
              <a:t> </a:t>
            </a:r>
            <a:r>
              <a:rPr lang="en-GB" sz="1800" dirty="0" smtClean="0"/>
              <a:t>1998;96:329-47-53</a:t>
            </a:r>
            <a:r>
              <a:rPr lang="en-GB" sz="1800" dirty="0"/>
              <a:t>. </a:t>
            </a:r>
            <a:endParaRPr lang="en-GB" sz="1800" dirty="0" smtClean="0"/>
          </a:p>
          <a:p>
            <a:pPr marL="457200" indent="-457200" algn="l">
              <a:buFont typeface="+mj-lt"/>
              <a:buAutoNum type="arabicPeriod"/>
            </a:pPr>
            <a:r>
              <a:rPr lang="en-GB" sz="1800" dirty="0" smtClean="0"/>
              <a:t>Rajab </a:t>
            </a:r>
            <a:r>
              <a:rPr lang="en-GB" sz="1800" dirty="0"/>
              <a:t>GZ, Suh SY, </a:t>
            </a:r>
            <a:r>
              <a:rPr lang="en-GB" sz="1800" dirty="0" err="1"/>
              <a:t>Demer</a:t>
            </a:r>
            <a:r>
              <a:rPr lang="en-GB" sz="1800" dirty="0"/>
              <a:t> JL. Magnetic resonance imaging in dissociated strabismus complex demonstrates generalized hypertrophy of rectus extraocular muscles. J Am </a:t>
            </a:r>
            <a:r>
              <a:rPr lang="en-GB" sz="1800" dirty="0" err="1"/>
              <a:t>Assoc</a:t>
            </a:r>
            <a:r>
              <a:rPr lang="en-GB" sz="1800" dirty="0"/>
              <a:t> </a:t>
            </a:r>
            <a:r>
              <a:rPr lang="en-GB" sz="1800" dirty="0" err="1"/>
              <a:t>Pediatr</a:t>
            </a:r>
            <a:r>
              <a:rPr lang="en-GB" sz="1800" dirty="0"/>
              <a:t> </a:t>
            </a:r>
            <a:r>
              <a:rPr lang="en-GB" sz="1800" dirty="0" err="1"/>
              <a:t>Ophthalmol</a:t>
            </a:r>
            <a:r>
              <a:rPr lang="en-GB" sz="1800" dirty="0"/>
              <a:t> Strabismus </a:t>
            </a:r>
            <a:r>
              <a:rPr lang="en-GB" sz="1800" dirty="0" smtClean="0"/>
              <a:t>2017;21(3</a:t>
            </a:r>
            <a:r>
              <a:rPr lang="en-GB" sz="1800" dirty="0"/>
              <a:t>):205–9. </a:t>
            </a:r>
            <a:endParaRPr lang="en-GB" sz="1800" dirty="0" smtClean="0"/>
          </a:p>
          <a:p>
            <a:pPr marL="457200" indent="-457200" algn="l">
              <a:buFont typeface="+mj-lt"/>
              <a:buAutoNum type="arabicPeriod"/>
            </a:pPr>
            <a:r>
              <a:rPr lang="en-GB" sz="1800" dirty="0" err="1" smtClean="0"/>
              <a:t>Demer</a:t>
            </a:r>
            <a:r>
              <a:rPr lang="en-GB" sz="1800" dirty="0" smtClean="0"/>
              <a:t> JL</a:t>
            </a:r>
            <a:r>
              <a:rPr lang="en-GB" sz="1800" dirty="0"/>
              <a:t>. Sensitivity of the three-step test in diagnosis of superior oblique palsy. J AAPOS. 2014;18(6):567–71. </a:t>
            </a:r>
          </a:p>
          <a:p>
            <a:pPr marL="457200" indent="-457200" algn="l">
              <a:buFont typeface="+mj-lt"/>
              <a:buAutoNum type="arabicPeriod"/>
            </a:pPr>
            <a:r>
              <a:rPr lang="en-GB" sz="1800" dirty="0"/>
              <a:t>Kushner BJ. Errors in the three-step test in the diagnosis of vertical strabismus. Ophthalmology. 1989 Jan;96(1):127–32. </a:t>
            </a:r>
            <a:endParaRPr lang="en-GB" sz="1800" dirty="0" smtClean="0"/>
          </a:p>
          <a:p>
            <a:pPr marL="457200" lvl="0" indent="-457200" algn="l">
              <a:buFont typeface="+mj-lt"/>
              <a:buAutoNum type="arabicPeriod"/>
            </a:pPr>
            <a:r>
              <a:rPr lang="en-GB" sz="1800" dirty="0"/>
              <a:t>Suh SY, Clark RA, Le A, </a:t>
            </a:r>
            <a:r>
              <a:rPr lang="en-GB" sz="1800" dirty="0" err="1"/>
              <a:t>Demer</a:t>
            </a:r>
            <a:r>
              <a:rPr lang="en-GB" sz="1800" dirty="0"/>
              <a:t> JL. Extraocular muscle compartments in superior oblique palsy. </a:t>
            </a:r>
            <a:r>
              <a:rPr lang="en-GB" sz="1800" dirty="0" err="1"/>
              <a:t>Investig</a:t>
            </a:r>
            <a:r>
              <a:rPr lang="en-GB" sz="1800" dirty="0"/>
              <a:t> </a:t>
            </a:r>
            <a:r>
              <a:rPr lang="en-GB" sz="1800" dirty="0" err="1"/>
              <a:t>Ophthalmol</a:t>
            </a:r>
            <a:r>
              <a:rPr lang="en-GB" sz="1800" dirty="0"/>
              <a:t> Vis Sci. 2016;57(13):5535–40. </a:t>
            </a:r>
          </a:p>
        </p:txBody>
      </p:sp>
      <p:cxnSp>
        <p:nvCxnSpPr>
          <p:cNvPr id="41" name="Straight Arrow Connector 40"/>
          <p:cNvCxnSpPr/>
          <p:nvPr/>
        </p:nvCxnSpPr>
        <p:spPr bwMode="auto">
          <a:xfrm flipV="1">
            <a:off x="8638884" y="21197536"/>
            <a:ext cx="407145" cy="572398"/>
          </a:xfrm>
          <a:prstGeom prst="straightConnector1">
            <a:avLst/>
          </a:prstGeom>
          <a:solidFill>
            <a:schemeClr val="bg1"/>
          </a:solidFill>
          <a:ln w="76200" cap="flat" cmpd="sng" algn="ctr">
            <a:solidFill>
              <a:schemeClr val="bg1"/>
            </a:solidFill>
            <a:prstDash val="solid"/>
            <a:round/>
            <a:headEnd type="none" w="med" len="med"/>
            <a:tailEnd type="triangle"/>
          </a:ln>
          <a:effectLst/>
        </p:spPr>
      </p:cxnSp>
      <p:sp>
        <p:nvSpPr>
          <p:cNvPr id="51" name="Text Box 42"/>
          <p:cNvSpPr txBox="1">
            <a:spLocks noChangeArrowheads="1"/>
          </p:cNvSpPr>
          <p:nvPr/>
        </p:nvSpPr>
        <p:spPr bwMode="auto">
          <a:xfrm>
            <a:off x="12094926" y="7267199"/>
            <a:ext cx="6148096" cy="764964"/>
          </a:xfrm>
          <a:prstGeom prst="rect">
            <a:avLst/>
          </a:prstGeom>
          <a:solidFill>
            <a:srgbClr val="7030A0"/>
          </a:solidFill>
          <a:ln w="9525">
            <a:noFill/>
            <a:miter lim="800000"/>
            <a:headEnd/>
            <a:tailEnd/>
          </a:ln>
          <a:effectLst/>
        </p:spPr>
        <p:txBody>
          <a:bodyPr wrap="square" lIns="87005" tIns="43503" rIns="87005" bIns="43503">
            <a:spAutoFit/>
          </a:bodyPr>
          <a:lstStyle/>
          <a:p>
            <a:pPr defTabSz="4176550">
              <a:spcBef>
                <a:spcPct val="50000"/>
              </a:spcBef>
            </a:pPr>
            <a:r>
              <a:rPr lang="en-US" sz="4400" b="1" dirty="0" smtClean="0">
                <a:solidFill>
                  <a:schemeClr val="bg1"/>
                </a:solidFill>
              </a:rPr>
              <a:t>Methods</a:t>
            </a:r>
            <a:endParaRPr lang="en-US" sz="4400" b="1" dirty="0">
              <a:solidFill>
                <a:schemeClr val="bg1"/>
              </a:solidFill>
            </a:endParaRPr>
          </a:p>
        </p:txBody>
      </p:sp>
      <p:sp>
        <p:nvSpPr>
          <p:cNvPr id="52" name="Text Box 42"/>
          <p:cNvSpPr txBox="1">
            <a:spLocks noChangeArrowheads="1"/>
          </p:cNvSpPr>
          <p:nvPr/>
        </p:nvSpPr>
        <p:spPr bwMode="auto">
          <a:xfrm>
            <a:off x="684298" y="8089207"/>
            <a:ext cx="28760396" cy="949630"/>
          </a:xfrm>
          <a:prstGeom prst="rect">
            <a:avLst/>
          </a:prstGeom>
          <a:noFill/>
          <a:ln w="9525">
            <a:noFill/>
            <a:miter lim="800000"/>
            <a:headEnd/>
            <a:tailEnd/>
          </a:ln>
          <a:effectLst/>
        </p:spPr>
        <p:txBody>
          <a:bodyPr wrap="square" lIns="87005" tIns="43503" rIns="87005" bIns="43503">
            <a:spAutoFit/>
          </a:bodyPr>
          <a:lstStyle/>
          <a:p>
            <a:pPr algn="just"/>
            <a:r>
              <a:rPr lang="en-US" sz="2800" dirty="0" smtClean="0"/>
              <a:t>The literature </a:t>
            </a:r>
            <a:r>
              <a:rPr lang="en-US" sz="2800" dirty="0"/>
              <a:t>was </a:t>
            </a:r>
            <a:r>
              <a:rPr lang="en-US" sz="2800" dirty="0" smtClean="0"/>
              <a:t>reviewed, in addition to the authors’ clinical experience </a:t>
            </a:r>
            <a:r>
              <a:rPr lang="en-US" sz="2800" dirty="0"/>
              <a:t>for radiological </a:t>
            </a:r>
            <a:r>
              <a:rPr lang="en-US" sz="2800" dirty="0" smtClean="0"/>
              <a:t>changes described </a:t>
            </a:r>
            <a:r>
              <a:rPr lang="en-US" sz="2800" dirty="0"/>
              <a:t>in imaging of orbits of patients with </a:t>
            </a:r>
            <a:r>
              <a:rPr lang="en-US" sz="2800" dirty="0" smtClean="0"/>
              <a:t>different types of vertical </a:t>
            </a:r>
            <a:r>
              <a:rPr lang="en-US" sz="2800" dirty="0"/>
              <a:t>strabismus, where radiology co-related with the clinical </a:t>
            </a:r>
            <a:r>
              <a:rPr lang="en-US" sz="2800" dirty="0" smtClean="0"/>
              <a:t>findings or helped in diagnosis and management. </a:t>
            </a:r>
            <a:r>
              <a:rPr lang="en-US" sz="2800" dirty="0">
                <a:latin typeface="Helvetica Neue" charset="0"/>
                <a:ea typeface="Helvetica Neue" charset="0"/>
                <a:cs typeface="Helvetica Neue" charset="0"/>
              </a:rPr>
              <a:t>Some illustrative cases are shown below. </a:t>
            </a:r>
          </a:p>
        </p:txBody>
      </p:sp>
      <p:sp>
        <p:nvSpPr>
          <p:cNvPr id="54" name="Text Box 42"/>
          <p:cNvSpPr txBox="1">
            <a:spLocks noChangeArrowheads="1"/>
          </p:cNvSpPr>
          <p:nvPr/>
        </p:nvSpPr>
        <p:spPr bwMode="auto">
          <a:xfrm>
            <a:off x="12094926" y="9082393"/>
            <a:ext cx="6148096" cy="764964"/>
          </a:xfrm>
          <a:prstGeom prst="rect">
            <a:avLst/>
          </a:prstGeom>
          <a:solidFill>
            <a:srgbClr val="7030A0"/>
          </a:solidFill>
          <a:ln w="9525">
            <a:noFill/>
            <a:miter lim="800000"/>
            <a:headEnd/>
            <a:tailEnd/>
          </a:ln>
          <a:effectLst/>
        </p:spPr>
        <p:txBody>
          <a:bodyPr wrap="square" lIns="87005" tIns="43503" rIns="87005" bIns="43503">
            <a:spAutoFit/>
          </a:bodyPr>
          <a:lstStyle/>
          <a:p>
            <a:pPr defTabSz="4176550">
              <a:spcBef>
                <a:spcPct val="50000"/>
              </a:spcBef>
            </a:pPr>
            <a:r>
              <a:rPr lang="en-US" sz="4400" b="1" dirty="0" smtClean="0">
                <a:solidFill>
                  <a:schemeClr val="bg1"/>
                </a:solidFill>
              </a:rPr>
              <a:t>Results</a:t>
            </a:r>
            <a:endParaRPr lang="en-US" sz="4400" b="1" dirty="0">
              <a:solidFill>
                <a:schemeClr val="bg1"/>
              </a:solidFill>
            </a:endParaRPr>
          </a:p>
        </p:txBody>
      </p:sp>
      <p:sp>
        <p:nvSpPr>
          <p:cNvPr id="69" name="TextBox 68"/>
          <p:cNvSpPr txBox="1"/>
          <p:nvPr/>
        </p:nvSpPr>
        <p:spPr>
          <a:xfrm>
            <a:off x="4788024" y="3501008"/>
            <a:ext cx="216024" cy="523220"/>
          </a:xfrm>
          <a:prstGeom prst="rect">
            <a:avLst/>
          </a:prstGeom>
          <a:noFill/>
        </p:spPr>
        <p:txBody>
          <a:bodyPr wrap="square" rtlCol="1">
            <a:spAutoFit/>
          </a:bodyPr>
          <a:lstStyle/>
          <a:p>
            <a:r>
              <a:rPr lang="en-US" sz="2800" dirty="0"/>
              <a:t>*</a:t>
            </a:r>
            <a:endParaRPr lang="he-IL" sz="2800" dirty="0"/>
          </a:p>
        </p:txBody>
      </p:sp>
      <p:sp>
        <p:nvSpPr>
          <p:cNvPr id="57" name="Text Box 42"/>
          <p:cNvSpPr txBox="1">
            <a:spLocks noChangeArrowheads="1"/>
          </p:cNvSpPr>
          <p:nvPr/>
        </p:nvSpPr>
        <p:spPr bwMode="auto">
          <a:xfrm>
            <a:off x="726613" y="35814296"/>
            <a:ext cx="28718081" cy="2673179"/>
          </a:xfrm>
          <a:prstGeom prst="rect">
            <a:avLst/>
          </a:prstGeom>
          <a:noFill/>
          <a:ln w="9525">
            <a:noFill/>
            <a:miter lim="800000"/>
            <a:headEnd/>
            <a:tailEnd/>
          </a:ln>
          <a:effectLst/>
        </p:spPr>
        <p:txBody>
          <a:bodyPr wrap="square" lIns="87005" tIns="43503" rIns="87005" bIns="43503">
            <a:spAutoFit/>
          </a:bodyPr>
          <a:lstStyle/>
          <a:p>
            <a:pPr algn="just"/>
            <a:r>
              <a:rPr lang="en-US" sz="2800" dirty="0"/>
              <a:t>SO palsies have traditionally been diagnosed clinically by the three-step test. </a:t>
            </a:r>
            <a:r>
              <a:rPr lang="en-US" sz="2800" dirty="0" err="1"/>
              <a:t>Upto</a:t>
            </a:r>
            <a:r>
              <a:rPr lang="en-US" sz="2800" dirty="0"/>
              <a:t> 30% of cases can be missed by the three step test </a:t>
            </a:r>
            <a:r>
              <a:rPr lang="en-US" sz="2800" baseline="30000" dirty="0" smtClean="0"/>
              <a:t>11</a:t>
            </a:r>
            <a:r>
              <a:rPr lang="en-US" sz="2800" dirty="0" smtClean="0"/>
              <a:t>. </a:t>
            </a:r>
            <a:r>
              <a:rPr lang="en-US" sz="2800" dirty="0"/>
              <a:t>The three-step test test is also often inaccurate in cases of contracture of the vertical recti, paresis of more than one vertical muscle, dissociated vertical deviation, previous vertical muscle surgery, skew deviation and myasthenia </a:t>
            </a:r>
            <a:r>
              <a:rPr lang="en-US" sz="2800" dirty="0" smtClean="0"/>
              <a:t>gravis</a:t>
            </a:r>
            <a:r>
              <a:rPr lang="en-US" sz="2800" baseline="30000" dirty="0" smtClean="0"/>
              <a:t>12</a:t>
            </a:r>
            <a:r>
              <a:rPr lang="en-US" sz="2800" dirty="0" smtClean="0"/>
              <a:t> . MRI </a:t>
            </a:r>
            <a:r>
              <a:rPr lang="en-US" sz="2800" dirty="0"/>
              <a:t>orbits are useful for confirming diagnosis </a:t>
            </a:r>
            <a:r>
              <a:rPr lang="en-US" sz="2800" dirty="0" smtClean="0"/>
              <a:t>of </a:t>
            </a:r>
            <a:r>
              <a:rPr lang="en-US" sz="2800" dirty="0"/>
              <a:t>SO palsy by showing isotropic or anisotropic atrophy of the </a:t>
            </a:r>
            <a:r>
              <a:rPr lang="en-US" sz="2800" dirty="0" smtClean="0"/>
              <a:t>SO muscle </a:t>
            </a:r>
            <a:r>
              <a:rPr lang="en-US" sz="2800" dirty="0"/>
              <a:t>and ruling out simulating causes of SO palsy. MRI of the superior oblique and pattern of atrophy can help explain the variations in presentations in </a:t>
            </a:r>
            <a:r>
              <a:rPr lang="en-US" sz="2800" dirty="0" smtClean="0"/>
              <a:t>SO palsies as a result of differential innervation</a:t>
            </a:r>
            <a:r>
              <a:rPr lang="en-US" sz="2800" baseline="30000" dirty="0" smtClean="0"/>
              <a:t>13</a:t>
            </a:r>
            <a:r>
              <a:rPr lang="en-US" sz="2800" dirty="0" smtClean="0"/>
              <a:t> . </a:t>
            </a:r>
            <a:r>
              <a:rPr lang="en-GB" sz="2800" dirty="0" smtClean="0"/>
              <a:t>MRI orbits also useful in evaluation of vertical strabismus in Brown’s syndrome, third nerve palsies, post trauma and thyroid eye disease. MRI may currently not add value in evaluation of vertical strabismus caused by dissociated vertical deviations.</a:t>
            </a:r>
          </a:p>
        </p:txBody>
      </p:sp>
      <p:sp>
        <p:nvSpPr>
          <p:cNvPr id="60" name="Text Box 42"/>
          <p:cNvSpPr txBox="1">
            <a:spLocks noChangeArrowheads="1"/>
          </p:cNvSpPr>
          <p:nvPr/>
        </p:nvSpPr>
        <p:spPr bwMode="auto">
          <a:xfrm>
            <a:off x="893254" y="6242014"/>
            <a:ext cx="28551440" cy="949630"/>
          </a:xfrm>
          <a:prstGeom prst="rect">
            <a:avLst/>
          </a:prstGeom>
          <a:noFill/>
          <a:ln w="9525">
            <a:noFill/>
            <a:miter lim="800000"/>
            <a:headEnd/>
            <a:tailEnd/>
          </a:ln>
          <a:effectLst/>
        </p:spPr>
        <p:txBody>
          <a:bodyPr wrap="square" lIns="87005" tIns="43503" rIns="87005" bIns="43503">
            <a:spAutoFit/>
          </a:bodyPr>
          <a:lstStyle/>
          <a:p>
            <a:pPr algn="just"/>
            <a:r>
              <a:rPr lang="en-US" sz="2800" dirty="0" smtClean="0">
                <a:latin typeface="+mn-lt"/>
              </a:rPr>
              <a:t>Modern radiological imaging of the orbits has increased our </a:t>
            </a:r>
            <a:r>
              <a:rPr lang="en-US" sz="2800" dirty="0">
                <a:latin typeface="+mn-lt"/>
              </a:rPr>
              <a:t>understanding of the pathophysiology of </a:t>
            </a:r>
            <a:r>
              <a:rPr lang="en-US" sz="2800" dirty="0" smtClean="0">
                <a:latin typeface="+mn-lt"/>
              </a:rPr>
              <a:t>different types of strabismus</a:t>
            </a:r>
            <a:r>
              <a:rPr lang="en-US" sz="2800" baseline="30000" dirty="0" smtClean="0">
                <a:latin typeface="+mn-lt"/>
              </a:rPr>
              <a:t>1,2</a:t>
            </a:r>
            <a:r>
              <a:rPr lang="en-US" sz="2800" dirty="0" smtClean="0">
                <a:latin typeface="+mn-lt"/>
              </a:rPr>
              <a:t>. </a:t>
            </a:r>
            <a:r>
              <a:rPr lang="en-GB" sz="2800" dirty="0" smtClean="0">
                <a:latin typeface="+mn-lt"/>
                <a:ea typeface="Helvetica Neue" charset="0"/>
                <a:cs typeface="Helvetica Neue" charset="0"/>
              </a:rPr>
              <a:t>We </a:t>
            </a:r>
            <a:r>
              <a:rPr lang="en-GB" sz="2800" dirty="0">
                <a:latin typeface="+mn-lt"/>
                <a:ea typeface="Helvetica Neue" charset="0"/>
                <a:cs typeface="Helvetica Neue" charset="0"/>
              </a:rPr>
              <a:t>describe conditions </a:t>
            </a:r>
            <a:r>
              <a:rPr lang="en-AU" sz="2800" dirty="0">
                <a:latin typeface="+mn-lt"/>
                <a:ea typeface="Helvetica Neue" charset="0"/>
                <a:cs typeface="Helvetica Neue" charset="0"/>
              </a:rPr>
              <a:t>when radiology of the orbits is useful in evaluation of </a:t>
            </a:r>
            <a:r>
              <a:rPr lang="en-AU" sz="2800" dirty="0" smtClean="0">
                <a:latin typeface="+mn-lt"/>
                <a:ea typeface="Helvetica Neue" charset="0"/>
                <a:cs typeface="Helvetica Neue" charset="0"/>
              </a:rPr>
              <a:t>vertical strabismus</a:t>
            </a:r>
            <a:r>
              <a:rPr lang="en-AU" sz="2800" dirty="0">
                <a:latin typeface="+mn-lt"/>
                <a:ea typeface="Helvetica Neue" charset="0"/>
                <a:cs typeface="Helvetica Neue" charset="0"/>
              </a:rPr>
              <a:t>, and when it is unlikely to be of help</a:t>
            </a:r>
            <a:r>
              <a:rPr lang="en-AU" sz="2800" dirty="0" smtClean="0">
                <a:latin typeface="+mn-lt"/>
                <a:ea typeface="Helvetica Neue" charset="0"/>
                <a:cs typeface="Helvetica Neue" charset="0"/>
              </a:rPr>
              <a:t>.</a:t>
            </a:r>
            <a:endParaRPr lang="en-GB" sz="2800" dirty="0">
              <a:latin typeface="+mn-lt"/>
              <a:ea typeface="Helvetica Neue" charset="0"/>
              <a:cs typeface="Helvetica Neue"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06511291"/>
              </p:ext>
            </p:extLst>
          </p:nvPr>
        </p:nvGraphicFramePr>
        <p:xfrm>
          <a:off x="726613" y="13764117"/>
          <a:ext cx="28566890" cy="21120243"/>
        </p:xfrm>
        <a:graphic>
          <a:graphicData uri="http://schemas.openxmlformats.org/drawingml/2006/table">
            <a:tbl>
              <a:tblPr firstRow="1" bandRow="1">
                <a:tableStyleId>{22838BEF-8BB2-4498-84A7-C5851F593DF1}</a:tableStyleId>
              </a:tblPr>
              <a:tblGrid>
                <a:gridCol w="13999028"/>
                <a:gridCol w="14567862"/>
              </a:tblGrid>
              <a:tr h="7816403">
                <a:tc gridSpan="2">
                  <a:txBody>
                    <a:bodyPr/>
                    <a:lstStyle/>
                    <a:p>
                      <a:pPr marL="0" indent="0" algn="ctr">
                        <a:buNone/>
                      </a:pPr>
                      <a:r>
                        <a:rPr lang="en-US" sz="4000" u="sng" baseline="0" dirty="0" smtClean="0"/>
                        <a:t>Superior Oblique Palsies and Simulating Conditions</a:t>
                      </a:r>
                    </a:p>
                    <a:p>
                      <a:pPr marL="0" indent="0">
                        <a:buNone/>
                      </a:pPr>
                      <a:endParaRPr lang="en-US" sz="4000" u="none" baseline="0" dirty="0" smtClean="0"/>
                    </a:p>
                    <a:p>
                      <a:pPr marL="0" indent="0">
                        <a:buNone/>
                      </a:pPr>
                      <a:endParaRPr lang="en-US" sz="4000" u="none" baseline="0" dirty="0" smtClean="0"/>
                    </a:p>
                    <a:p>
                      <a:pPr marL="0" indent="0">
                        <a:buNone/>
                      </a:pPr>
                      <a:endParaRPr lang="en-US" sz="4000" u="none" baseline="0" dirty="0" smtClean="0"/>
                    </a:p>
                    <a:p>
                      <a:pPr marL="0" indent="0">
                        <a:buNone/>
                      </a:pPr>
                      <a:endParaRPr lang="en-US" sz="4000" u="none" baseline="0" dirty="0" smtClean="0"/>
                    </a:p>
                    <a:p>
                      <a:pPr marL="0" indent="0">
                        <a:buNone/>
                      </a:pPr>
                      <a:endParaRPr lang="en-US" sz="4000" u="none" baseline="0" dirty="0" smtClean="0"/>
                    </a:p>
                    <a:p>
                      <a:pPr marL="0" indent="0">
                        <a:buNone/>
                      </a:pPr>
                      <a:endParaRPr lang="en-US" sz="4000" u="none" baseline="0" dirty="0" smtClean="0"/>
                    </a:p>
                    <a:p>
                      <a:pPr marL="0" indent="0">
                        <a:buNone/>
                      </a:pPr>
                      <a:endParaRPr lang="en-US" sz="4000" u="none" baseline="0" dirty="0" smtClean="0"/>
                    </a:p>
                    <a:p>
                      <a:pPr marL="0" indent="0" algn="l">
                        <a:buNone/>
                      </a:pPr>
                      <a:endParaRPr lang="en-US" sz="4000" u="sng" baseline="0" dirty="0" smtClean="0">
                        <a:solidFill>
                          <a:schemeClr val="tx1"/>
                        </a:solidFill>
                      </a:endParaRPr>
                    </a:p>
                  </a:txBody>
                  <a:tcPr/>
                </a:tc>
                <a:tc hMerge="1">
                  <a:txBody>
                    <a:bodyPr/>
                    <a:lstStyle/>
                    <a:p>
                      <a:endParaRPr lang="en-US"/>
                    </a:p>
                  </a:txBody>
                  <a:tcPr/>
                </a:tc>
              </a:tr>
              <a:tr h="8159415">
                <a:tc>
                  <a:txBody>
                    <a:bodyPr/>
                    <a:lstStyle/>
                    <a:p>
                      <a:pPr algn="ctr"/>
                      <a:r>
                        <a:rPr lang="en-US" sz="3200" b="1" dirty="0" smtClean="0"/>
                        <a:t> </a:t>
                      </a:r>
                      <a:r>
                        <a:rPr lang="en-US" sz="4000" b="1" u="sng" dirty="0" smtClean="0"/>
                        <a:t>Brown’s Syndrome</a:t>
                      </a:r>
                      <a:endParaRPr lang="en-US" sz="4000" b="1" u="sng" dirty="0"/>
                    </a:p>
                  </a:txBody>
                  <a:tcPr/>
                </a:tc>
                <a:tc>
                  <a:txBody>
                    <a:bodyPr/>
                    <a:lstStyle/>
                    <a:p>
                      <a:pPr marL="0" marR="0" indent="0" algn="ctr" defTabSz="870052" rtl="0" eaLnBrk="1" fontAlgn="auto" latinLnBrk="0" hangingPunct="1">
                        <a:lnSpc>
                          <a:spcPct val="100000"/>
                        </a:lnSpc>
                        <a:spcBef>
                          <a:spcPts val="0"/>
                        </a:spcBef>
                        <a:spcAft>
                          <a:spcPts val="0"/>
                        </a:spcAft>
                        <a:buClrTx/>
                        <a:buSzTx/>
                        <a:buFontTx/>
                        <a:buNone/>
                        <a:tabLst/>
                        <a:defRPr/>
                      </a:pPr>
                      <a:r>
                        <a:rPr lang="en-US" sz="4000" b="1" u="sng" dirty="0" smtClean="0"/>
                        <a:t>Third Nerve Palsy</a:t>
                      </a:r>
                    </a:p>
                    <a:p>
                      <a:endParaRPr lang="en-US" sz="3200" b="1" dirty="0"/>
                    </a:p>
                  </a:txBody>
                  <a:tcPr/>
                </a:tc>
              </a:tr>
              <a:tr h="5144425">
                <a:tc>
                  <a:txBody>
                    <a:bodyPr/>
                    <a:lstStyle/>
                    <a:p>
                      <a:pPr marL="0" marR="0" indent="0" algn="ctr" defTabSz="870052" rtl="0" eaLnBrk="1" fontAlgn="auto" latinLnBrk="0" hangingPunct="1">
                        <a:lnSpc>
                          <a:spcPct val="100000"/>
                        </a:lnSpc>
                        <a:spcBef>
                          <a:spcPts val="0"/>
                        </a:spcBef>
                        <a:spcAft>
                          <a:spcPts val="0"/>
                        </a:spcAft>
                        <a:buClrTx/>
                        <a:buSzTx/>
                        <a:buFontTx/>
                        <a:buNone/>
                        <a:tabLst/>
                        <a:defRPr/>
                      </a:pPr>
                      <a:r>
                        <a:rPr lang="en-US" sz="4000" b="1" u="sng" dirty="0" smtClean="0"/>
                        <a:t>Trauma</a:t>
                      </a:r>
                    </a:p>
                    <a:p>
                      <a:endParaRPr lang="en-US" sz="3200" dirty="0"/>
                    </a:p>
                  </a:txBody>
                  <a:tcPr/>
                </a:tc>
                <a:tc>
                  <a:txBody>
                    <a:bodyPr/>
                    <a:lstStyle/>
                    <a:p>
                      <a:pPr marL="0" marR="0" indent="0" algn="ctr" defTabSz="870052" rtl="0" eaLnBrk="1" fontAlgn="auto" latinLnBrk="0" hangingPunct="1">
                        <a:lnSpc>
                          <a:spcPct val="100000"/>
                        </a:lnSpc>
                        <a:spcBef>
                          <a:spcPts val="0"/>
                        </a:spcBef>
                        <a:spcAft>
                          <a:spcPts val="0"/>
                        </a:spcAft>
                        <a:buClrTx/>
                        <a:buSzTx/>
                        <a:buFontTx/>
                        <a:buNone/>
                        <a:tabLst/>
                        <a:defRPr/>
                      </a:pPr>
                      <a:r>
                        <a:rPr lang="en-US" sz="3200" b="1" dirty="0" smtClean="0"/>
                        <a:t>               </a:t>
                      </a:r>
                      <a:r>
                        <a:rPr lang="en-US" sz="4000" b="1" u="sng" dirty="0" smtClean="0"/>
                        <a:t>Thyroid Eye</a:t>
                      </a:r>
                      <a:r>
                        <a:rPr lang="en-US" sz="4000" b="1" u="sng" baseline="0" dirty="0" smtClean="0"/>
                        <a:t> Disease</a:t>
                      </a:r>
                      <a:endParaRPr lang="en-US" sz="4000" b="1" u="sng" dirty="0" smtClean="0"/>
                    </a:p>
                    <a:p>
                      <a:endParaRPr lang="en-US" sz="3200" dirty="0"/>
                    </a:p>
                    <a:p>
                      <a:endParaRPr lang="en-US" sz="3200" dirty="0"/>
                    </a:p>
                  </a:txBody>
                  <a:tcPr/>
                </a:tc>
              </a:tr>
            </a:tbl>
          </a:graphicData>
        </a:graphic>
      </p:graphicFrame>
      <p:pic>
        <p:nvPicPr>
          <p:cNvPr id="20" name="Picture 19" descr="RVEEH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0262" y="2498932"/>
            <a:ext cx="5953241" cy="2165249"/>
          </a:xfrm>
          <a:prstGeom prst="rect">
            <a:avLst/>
          </a:prstGeom>
          <a:solidFill>
            <a:schemeClr val="accent5">
              <a:lumMod val="50000"/>
            </a:schemeClr>
          </a:solidFill>
          <a:ln>
            <a:noFill/>
          </a:ln>
        </p:spPr>
      </p:pic>
      <p:sp>
        <p:nvSpPr>
          <p:cNvPr id="21" name="Text Box 42"/>
          <p:cNvSpPr txBox="1">
            <a:spLocks noChangeArrowheads="1"/>
          </p:cNvSpPr>
          <p:nvPr/>
        </p:nvSpPr>
        <p:spPr bwMode="auto">
          <a:xfrm>
            <a:off x="688871" y="9830258"/>
            <a:ext cx="28655075" cy="3965840"/>
          </a:xfrm>
          <a:prstGeom prst="rect">
            <a:avLst/>
          </a:prstGeom>
          <a:noFill/>
          <a:ln w="9525">
            <a:noFill/>
            <a:miter lim="800000"/>
            <a:headEnd/>
            <a:tailEnd/>
          </a:ln>
          <a:effectLst/>
        </p:spPr>
        <p:txBody>
          <a:bodyPr wrap="square" lIns="87005" tIns="43503" rIns="87005" bIns="43503">
            <a:spAutoFit/>
          </a:bodyPr>
          <a:lstStyle/>
          <a:p>
            <a:pPr algn="just"/>
            <a:r>
              <a:rPr lang="en-US" sz="2800" dirty="0" smtClean="0"/>
              <a:t>Radiology of the orbits help in assessing volume, shape, and position of the extraocular muscles in patients with vertical strabismus. </a:t>
            </a:r>
            <a:r>
              <a:rPr lang="en-AU" sz="2800" dirty="0" smtClean="0"/>
              <a:t>MRIs can detect extraocular muscle and pulley displacements in alphabet pattern strabismus</a:t>
            </a:r>
            <a:r>
              <a:rPr lang="en-AU" sz="2800" baseline="30000" dirty="0" smtClean="0"/>
              <a:t>1</a:t>
            </a:r>
            <a:r>
              <a:rPr lang="en-AU" sz="2800" dirty="0" smtClean="0"/>
              <a:t>. MRI can confirm a Superior Oblique (SO) palsy by demonstrating isotropic or anisotropic atrophy of the SO muscle</a:t>
            </a:r>
            <a:r>
              <a:rPr lang="en-AU" sz="2800" baseline="30000" dirty="0" smtClean="0"/>
              <a:t>3 </a:t>
            </a:r>
            <a:r>
              <a:rPr lang="en-AU" sz="2000" dirty="0" smtClean="0"/>
              <a:t>(Fig 1 and 2). </a:t>
            </a:r>
            <a:r>
              <a:rPr lang="en-AU" sz="2800" dirty="0" smtClean="0"/>
              <a:t>MRIs can help diagnose conditions that can simulate SO palsy such as extorted orbits</a:t>
            </a:r>
            <a:r>
              <a:rPr lang="en-AU" sz="2800" baseline="30000" dirty="0" smtClean="0"/>
              <a:t>4 </a:t>
            </a:r>
            <a:r>
              <a:rPr lang="en-AU" sz="2000" dirty="0" smtClean="0"/>
              <a:t>(Fig 2), </a:t>
            </a:r>
            <a:r>
              <a:rPr lang="en-AU" sz="2800" dirty="0" smtClean="0"/>
              <a:t>retro-placed SO trochleas</a:t>
            </a:r>
            <a:r>
              <a:rPr lang="en-AU" sz="2800" baseline="30000" dirty="0" smtClean="0"/>
              <a:t>5 </a:t>
            </a:r>
            <a:r>
              <a:rPr lang="en-AU" sz="2000" dirty="0" smtClean="0"/>
              <a:t>(Fig 3), </a:t>
            </a:r>
            <a:r>
              <a:rPr lang="en-AU" sz="2800" dirty="0" err="1" smtClean="0"/>
              <a:t>postero</a:t>
            </a:r>
            <a:r>
              <a:rPr lang="en-AU" sz="2800" dirty="0" smtClean="0"/>
              <a:t>-placed inferior oblique origin </a:t>
            </a:r>
            <a:r>
              <a:rPr lang="en-AU" sz="2000" dirty="0" smtClean="0"/>
              <a:t>(Fig 3), </a:t>
            </a:r>
            <a:r>
              <a:rPr lang="en-AU" sz="2800" dirty="0" smtClean="0"/>
              <a:t>and silent sinus syndrome</a:t>
            </a:r>
            <a:r>
              <a:rPr lang="en-AU" sz="2800" baseline="30000" dirty="0" smtClean="0"/>
              <a:t>6 </a:t>
            </a:r>
            <a:r>
              <a:rPr lang="en-AU" sz="2000" dirty="0" smtClean="0"/>
              <a:t>(Fig 4). </a:t>
            </a:r>
            <a:r>
              <a:rPr lang="en-AU" sz="2800" dirty="0" smtClean="0"/>
              <a:t>Radiology can also demonstrate SO muscle enlargement in post-inflammatory acquired Brown’s syndrome </a:t>
            </a:r>
            <a:r>
              <a:rPr lang="en-AU" sz="2000" dirty="0" smtClean="0"/>
              <a:t>(Fig 5). </a:t>
            </a:r>
            <a:r>
              <a:rPr lang="en-AU" sz="2800" dirty="0" smtClean="0"/>
              <a:t>MRIs can also demonstrate muscle atrophy in third nerve palsies which can help diagnose superior division, inferior division and total third nerve palsies </a:t>
            </a:r>
            <a:r>
              <a:rPr lang="en-AU" sz="2000" dirty="0" smtClean="0"/>
              <a:t>(Fig 6). </a:t>
            </a:r>
            <a:r>
              <a:rPr lang="en-AU" sz="2800" dirty="0" smtClean="0"/>
              <a:t>Flap tears of the inferior rectus</a:t>
            </a:r>
            <a:r>
              <a:rPr lang="en-AU" sz="2800" baseline="30000" dirty="0" smtClean="0"/>
              <a:t>7 </a:t>
            </a:r>
            <a:r>
              <a:rPr lang="en-AU" sz="2800" dirty="0" smtClean="0"/>
              <a:t>have been described intra-operatively in patients with trauma and MRI can assist with </a:t>
            </a:r>
            <a:r>
              <a:rPr lang="en-AU" sz="2800" dirty="0" smtClean="0"/>
              <a:t>diagnosis of longitudinal split of the inferior rectus following trauma </a:t>
            </a:r>
            <a:r>
              <a:rPr lang="en-AU" sz="2000" dirty="0" smtClean="0"/>
              <a:t>(Fig 7) </a:t>
            </a:r>
            <a:r>
              <a:rPr lang="en-AU" sz="2800" dirty="0" smtClean="0"/>
              <a:t>and due to orbital implants</a:t>
            </a:r>
            <a:r>
              <a:rPr lang="en-AU" sz="2800" baseline="30000" dirty="0" smtClean="0"/>
              <a:t>8</a:t>
            </a:r>
            <a:r>
              <a:rPr lang="en-AU" sz="2800" dirty="0" smtClean="0"/>
              <a:t>. </a:t>
            </a:r>
            <a:r>
              <a:rPr lang="en-AU" sz="2800" dirty="0" smtClean="0"/>
              <a:t>Radiology </a:t>
            </a:r>
            <a:r>
              <a:rPr lang="en-AU" sz="2800" dirty="0" smtClean="0"/>
              <a:t>can demonstrate </a:t>
            </a:r>
            <a:r>
              <a:rPr lang="en-AU" sz="2800" dirty="0"/>
              <a:t>entrapment of the inferior rectus in orbital fractures post </a:t>
            </a:r>
            <a:r>
              <a:rPr lang="en-AU" sz="2800" dirty="0" smtClean="0"/>
              <a:t>trauma</a:t>
            </a:r>
            <a:r>
              <a:rPr lang="en-AU" sz="2800" baseline="30000" dirty="0" smtClean="0"/>
              <a:t>9</a:t>
            </a:r>
            <a:r>
              <a:rPr lang="en-AU" sz="2800" dirty="0" smtClean="0"/>
              <a:t>. </a:t>
            </a:r>
            <a:r>
              <a:rPr lang="en-AU" sz="2800" dirty="0"/>
              <a:t>MRIs </a:t>
            </a:r>
            <a:r>
              <a:rPr lang="en-AU" sz="2800" dirty="0" smtClean="0"/>
              <a:t>can also help confirm increased bulk and volume of extraocular muscles in vertical strabismus due to Thyroid eye disease </a:t>
            </a:r>
            <a:r>
              <a:rPr lang="en-AU" sz="2000" dirty="0" smtClean="0"/>
              <a:t>(Fig 8). </a:t>
            </a:r>
            <a:r>
              <a:rPr lang="en-AU" sz="2800" dirty="0" smtClean="0"/>
              <a:t>Generalised extraocular muscle enlargement has been reported in patients with dissociated vertical dissociation</a:t>
            </a:r>
            <a:r>
              <a:rPr lang="en-AU" sz="2800" baseline="30000" dirty="0" smtClean="0"/>
              <a:t>10</a:t>
            </a:r>
            <a:r>
              <a:rPr lang="en-AU" sz="2800" dirty="0" smtClean="0"/>
              <a:t>, but the clinical significance or diagnostic utility of this is yet unknown. </a:t>
            </a:r>
            <a:endParaRPr lang="en-GB" sz="2800" dirty="0"/>
          </a:p>
        </p:txBody>
      </p:sp>
      <p:pic>
        <p:nvPicPr>
          <p:cNvPr id="23" name="Content Placeholder 3" descr="demer sup obl .tiff"/>
          <p:cNvPicPr>
            <a:picLocks noChangeAspect="1"/>
          </p:cNvPicPr>
          <p:nvPr/>
        </p:nvPicPr>
        <p:blipFill rotWithShape="1">
          <a:blip r:embed="rId4">
            <a:extLst>
              <a:ext uri="{28A0092B-C50C-407E-A947-70E740481C1C}">
                <a14:useLocalDpi xmlns:a14="http://schemas.microsoft.com/office/drawing/2010/main" val="0"/>
              </a:ext>
            </a:extLst>
          </a:blip>
          <a:srcRect l="20853" t="12837" r="18880" b="1259"/>
          <a:stretch/>
        </p:blipFill>
        <p:spPr>
          <a:xfrm>
            <a:off x="989703" y="13967804"/>
            <a:ext cx="4002837" cy="564316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49769" y="15481540"/>
            <a:ext cx="4249594" cy="3239635"/>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7618" r="5580"/>
          <a:stretch/>
        </p:blipFill>
        <p:spPr>
          <a:xfrm>
            <a:off x="20585457" y="14723415"/>
            <a:ext cx="3889830" cy="4807760"/>
          </a:xfrm>
          <a:prstGeom prst="rect">
            <a:avLst/>
          </a:prstGeom>
        </p:spPr>
      </p:pic>
      <p:pic>
        <p:nvPicPr>
          <p:cNvPr id="24" name="Picture 23" descr="Clinical-15002276-AJA_2384.jpg"/>
          <p:cNvPicPr>
            <a:picLocks noChangeAspect="1"/>
          </p:cNvPicPr>
          <p:nvPr/>
        </p:nvPicPr>
        <p:blipFill rotWithShape="1">
          <a:blip r:embed="rId7">
            <a:extLst>
              <a:ext uri="{28A0092B-C50C-407E-A947-70E740481C1C}">
                <a14:useLocalDpi xmlns:a14="http://schemas.microsoft.com/office/drawing/2010/main" val="0"/>
              </a:ext>
            </a:extLst>
          </a:blip>
          <a:srcRect t="8978"/>
          <a:stretch/>
        </p:blipFill>
        <p:spPr>
          <a:xfrm>
            <a:off x="5326563" y="14539109"/>
            <a:ext cx="2251889" cy="3080352"/>
          </a:xfrm>
          <a:prstGeom prst="rect">
            <a:avLst/>
          </a:prstGeom>
        </p:spPr>
      </p:pic>
      <p:pic>
        <p:nvPicPr>
          <p:cNvPr id="25" name="Picture 24" descr="Clinical-15002276-AJA_2403.jpg"/>
          <p:cNvPicPr>
            <a:picLocks noChangeAspect="1"/>
          </p:cNvPicPr>
          <p:nvPr/>
        </p:nvPicPr>
        <p:blipFill rotWithShape="1">
          <a:blip r:embed="rId8">
            <a:extLst>
              <a:ext uri="{28A0092B-C50C-407E-A947-70E740481C1C}">
                <a14:useLocalDpi xmlns:a14="http://schemas.microsoft.com/office/drawing/2010/main" val="0"/>
              </a:ext>
            </a:extLst>
          </a:blip>
          <a:srcRect b="26148"/>
          <a:stretch/>
        </p:blipFill>
        <p:spPr>
          <a:xfrm>
            <a:off x="7786193" y="14709224"/>
            <a:ext cx="3074017" cy="1510634"/>
          </a:xfrm>
          <a:prstGeom prst="rect">
            <a:avLst/>
          </a:prstGeom>
        </p:spPr>
      </p:pic>
      <p:pic>
        <p:nvPicPr>
          <p:cNvPr id="26" name="Picture 25" descr="Clinical-15002276-AJA_2401.jpg"/>
          <p:cNvPicPr>
            <a:picLocks noChangeAspect="1"/>
          </p:cNvPicPr>
          <p:nvPr/>
        </p:nvPicPr>
        <p:blipFill rotWithShape="1">
          <a:blip r:embed="rId9">
            <a:extLst>
              <a:ext uri="{28A0092B-C50C-407E-A947-70E740481C1C}">
                <a14:useLocalDpi xmlns:a14="http://schemas.microsoft.com/office/drawing/2010/main" val="0"/>
              </a:ext>
            </a:extLst>
          </a:blip>
          <a:srcRect t="11203" b="23289"/>
          <a:stretch/>
        </p:blipFill>
        <p:spPr>
          <a:xfrm>
            <a:off x="7786193" y="16316602"/>
            <a:ext cx="3127173" cy="1363141"/>
          </a:xfrm>
          <a:prstGeom prst="rect">
            <a:avLst/>
          </a:prstGeom>
        </p:spPr>
      </p:pic>
      <p:pic>
        <p:nvPicPr>
          <p:cNvPr id="31" name="Picture 30" descr="Screen Shot 2015-05-31 at 4.43.35 pm.png"/>
          <p:cNvPicPr>
            <a:picLocks noChangeAspect="1"/>
          </p:cNvPicPr>
          <p:nvPr/>
        </p:nvPicPr>
        <p:blipFill rotWithShape="1">
          <a:blip r:embed="rId10">
            <a:extLst>
              <a:ext uri="{28A0092B-C50C-407E-A947-70E740481C1C}">
                <a14:useLocalDpi xmlns:a14="http://schemas.microsoft.com/office/drawing/2010/main" val="0"/>
              </a:ext>
            </a:extLst>
          </a:blip>
          <a:srcRect l="7108" t="-2969" r="11277" b="5901"/>
          <a:stretch/>
        </p:blipFill>
        <p:spPr>
          <a:xfrm>
            <a:off x="5811948" y="17776569"/>
            <a:ext cx="4877589" cy="1995303"/>
          </a:xfrm>
          <a:prstGeom prst="rect">
            <a:avLst/>
          </a:prstGeom>
        </p:spPr>
      </p:pic>
      <p:cxnSp>
        <p:nvCxnSpPr>
          <p:cNvPr id="7" name="Straight Arrow Connector 6"/>
          <p:cNvCxnSpPr/>
          <p:nvPr/>
        </p:nvCxnSpPr>
        <p:spPr bwMode="auto">
          <a:xfrm flipH="1">
            <a:off x="15071640" y="17851902"/>
            <a:ext cx="8928" cy="140934"/>
          </a:xfrm>
          <a:prstGeom prst="straightConnector1">
            <a:avLst/>
          </a:prstGeom>
          <a:solidFill>
            <a:schemeClr val="bg1"/>
          </a:solidFill>
          <a:ln w="31750" cap="flat" cmpd="sng" algn="ctr">
            <a:solidFill>
              <a:srgbClr val="FFFF00"/>
            </a:solidFill>
            <a:prstDash val="solid"/>
            <a:round/>
            <a:headEnd type="none" w="med" len="med"/>
            <a:tailEnd type="triangle"/>
          </a:ln>
          <a:effectLst/>
        </p:spPr>
      </p:cxnSp>
      <p:pic>
        <p:nvPicPr>
          <p:cNvPr id="40" name="Picture 39" descr="Vicki MRI Coronal.jpg"/>
          <p:cNvPicPr>
            <a:picLocks noChangeAspect="1"/>
          </p:cNvPicPr>
          <p:nvPr/>
        </p:nvPicPr>
        <p:blipFill rotWithShape="1">
          <a:blip r:embed="rId11">
            <a:extLst>
              <a:ext uri="{28A0092B-C50C-407E-A947-70E740481C1C}">
                <a14:useLocalDpi xmlns:a14="http://schemas.microsoft.com/office/drawing/2010/main" val="0"/>
              </a:ext>
            </a:extLst>
          </a:blip>
          <a:srcRect l="17858" t="38993" r="17384" b="15803"/>
          <a:stretch/>
        </p:blipFill>
        <p:spPr>
          <a:xfrm>
            <a:off x="3476037" y="25449794"/>
            <a:ext cx="7257412" cy="3166332"/>
          </a:xfrm>
          <a:prstGeom prst="rect">
            <a:avLst/>
          </a:prstGeom>
        </p:spPr>
      </p:pic>
      <p:pic>
        <p:nvPicPr>
          <p:cNvPr id="16" name="Picture 15"/>
          <p:cNvPicPr>
            <a:picLocks noChangeAspect="1"/>
          </p:cNvPicPr>
          <p:nvPr/>
        </p:nvPicPr>
        <p:blipFill rotWithShape="1">
          <a:blip r:embed="rId12">
            <a:extLst>
              <a:ext uri="{28A0092B-C50C-407E-A947-70E740481C1C}">
                <a14:useLocalDpi xmlns:a14="http://schemas.microsoft.com/office/drawing/2010/main" val="0"/>
              </a:ext>
            </a:extLst>
          </a:blip>
          <a:srcRect l="18999" t="2094" r="13625" b="44299"/>
          <a:stretch/>
        </p:blipFill>
        <p:spPr>
          <a:xfrm>
            <a:off x="11951087" y="14623324"/>
            <a:ext cx="6671364" cy="2602531"/>
          </a:xfrm>
          <a:prstGeom prst="rect">
            <a:avLst/>
          </a:prstGeom>
        </p:spPr>
      </p:pic>
      <p:cxnSp>
        <p:nvCxnSpPr>
          <p:cNvPr id="18" name="Straight Arrow Connector 17"/>
          <p:cNvCxnSpPr/>
          <p:nvPr/>
        </p:nvCxnSpPr>
        <p:spPr bwMode="auto">
          <a:xfrm>
            <a:off x="16210781" y="14883196"/>
            <a:ext cx="3510" cy="540601"/>
          </a:xfrm>
          <a:prstGeom prst="straightConnector1">
            <a:avLst/>
          </a:prstGeom>
          <a:solidFill>
            <a:schemeClr val="bg1"/>
          </a:solidFill>
          <a:ln w="41275" cap="flat" cmpd="sng" algn="ctr">
            <a:solidFill>
              <a:srgbClr val="FF0000"/>
            </a:solidFill>
            <a:prstDash val="solid"/>
            <a:round/>
            <a:headEnd type="none" w="med" len="med"/>
            <a:tailEnd type="triangle"/>
          </a:ln>
          <a:effectLst/>
        </p:spPr>
      </p:cxnSp>
      <p:pic>
        <p:nvPicPr>
          <p:cNvPr id="34" name="Picture 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043569" y="22286577"/>
            <a:ext cx="5868251" cy="2483052"/>
          </a:xfrm>
          <a:prstGeom prst="rect">
            <a:avLst/>
          </a:prstGeom>
        </p:spPr>
      </p:pic>
      <p:pic>
        <p:nvPicPr>
          <p:cNvPr id="35" name="Picture 34"/>
          <p:cNvPicPr>
            <a:picLocks noChangeAspect="1"/>
          </p:cNvPicPr>
          <p:nvPr/>
        </p:nvPicPr>
        <p:blipFill rotWithShape="1">
          <a:blip r:embed="rId14">
            <a:extLst>
              <a:ext uri="{28A0092B-C50C-407E-A947-70E740481C1C}">
                <a14:useLocalDpi xmlns:a14="http://schemas.microsoft.com/office/drawing/2010/main" val="0"/>
              </a:ext>
            </a:extLst>
          </a:blip>
          <a:srcRect l="13804" t="13888" r="8940" b="12405"/>
          <a:stretch/>
        </p:blipFill>
        <p:spPr>
          <a:xfrm>
            <a:off x="14932484" y="24963785"/>
            <a:ext cx="7379933" cy="3103021"/>
          </a:xfrm>
          <a:prstGeom prst="rect">
            <a:avLst/>
          </a:prstGeom>
        </p:spPr>
      </p:pic>
      <p:pic>
        <p:nvPicPr>
          <p:cNvPr id="36" name="Picture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463079" y="24956862"/>
            <a:ext cx="6848760" cy="3049981"/>
          </a:xfrm>
          <a:prstGeom prst="rect">
            <a:avLst/>
          </a:prstGeom>
        </p:spPr>
      </p:pic>
      <p:pic>
        <p:nvPicPr>
          <p:cNvPr id="55" name="Content Placeholder 4"/>
          <p:cNvPicPr>
            <a:picLocks noChangeAspect="1"/>
          </p:cNvPicPr>
          <p:nvPr/>
        </p:nvPicPr>
        <p:blipFill rotWithShape="1">
          <a:blip r:embed="rId16">
            <a:extLst>
              <a:ext uri="{28A0092B-C50C-407E-A947-70E740481C1C}">
                <a14:useLocalDpi xmlns:a14="http://schemas.microsoft.com/office/drawing/2010/main"/>
              </a:ext>
            </a:extLst>
          </a:blip>
          <a:srcRect l="19211" t="33822" r="18194" b="35900"/>
          <a:stretch/>
        </p:blipFill>
        <p:spPr>
          <a:xfrm flipH="1">
            <a:off x="21039882" y="30520360"/>
            <a:ext cx="5834684" cy="3152414"/>
          </a:xfrm>
          <a:prstGeom prst="rect">
            <a:avLst/>
          </a:prstGeom>
        </p:spPr>
      </p:pic>
      <p:sp>
        <p:nvSpPr>
          <p:cNvPr id="44" name="TextBox 43"/>
          <p:cNvSpPr txBox="1"/>
          <p:nvPr/>
        </p:nvSpPr>
        <p:spPr>
          <a:xfrm>
            <a:off x="21740448" y="19632679"/>
            <a:ext cx="6342743" cy="1754326"/>
          </a:xfrm>
          <a:prstGeom prst="rect">
            <a:avLst/>
          </a:prstGeom>
          <a:noFill/>
          <a:ln>
            <a:solidFill>
              <a:schemeClr val="tx1"/>
            </a:solidFill>
          </a:ln>
        </p:spPr>
        <p:txBody>
          <a:bodyPr wrap="square" rtlCol="0">
            <a:spAutoFit/>
          </a:bodyPr>
          <a:lstStyle/>
          <a:p>
            <a:pPr algn="just"/>
            <a:r>
              <a:rPr lang="en-US" sz="1800" dirty="0" smtClean="0"/>
              <a:t>Fig 4: Patient with left </a:t>
            </a:r>
            <a:r>
              <a:rPr lang="en-US" sz="1800" dirty="0" err="1"/>
              <a:t>h</a:t>
            </a:r>
            <a:r>
              <a:rPr lang="en-US" sz="1800" dirty="0" err="1" smtClean="0"/>
              <a:t>ypertropia</a:t>
            </a:r>
            <a:r>
              <a:rPr lang="en-US" sz="1800" dirty="0" smtClean="0"/>
              <a:t> and apparent left inferior oblique </a:t>
            </a:r>
            <a:r>
              <a:rPr lang="en-US" sz="1800" dirty="0" err="1" smtClean="0"/>
              <a:t>overaction</a:t>
            </a:r>
            <a:r>
              <a:rPr lang="en-US" sz="1800" dirty="0" smtClean="0"/>
              <a:t> and normal right inferior oblique function (Black arrows) was diagnosed clinically with left SO palsy. CT Scan demonstrated a right silent sinus syndrome (white arrow) as the cause of the vertical strabismus. </a:t>
            </a:r>
          </a:p>
          <a:p>
            <a:pPr algn="just"/>
            <a:r>
              <a:rPr lang="en-US" sz="1600" dirty="0" smtClean="0"/>
              <a:t>(Images taken from reference 6)</a:t>
            </a:r>
            <a:endParaRPr lang="en-US" sz="1600" dirty="0"/>
          </a:p>
        </p:txBody>
      </p:sp>
      <p:sp>
        <p:nvSpPr>
          <p:cNvPr id="61" name="TextBox 60"/>
          <p:cNvSpPr txBox="1"/>
          <p:nvPr/>
        </p:nvSpPr>
        <p:spPr>
          <a:xfrm>
            <a:off x="12279707" y="19836319"/>
            <a:ext cx="6342743" cy="1477328"/>
          </a:xfrm>
          <a:prstGeom prst="rect">
            <a:avLst/>
          </a:prstGeom>
          <a:noFill/>
          <a:ln>
            <a:solidFill>
              <a:schemeClr val="tx1"/>
            </a:solidFill>
          </a:ln>
        </p:spPr>
        <p:txBody>
          <a:bodyPr wrap="square" rtlCol="0">
            <a:spAutoFit/>
          </a:bodyPr>
          <a:lstStyle/>
          <a:p>
            <a:pPr algn="just"/>
            <a:r>
              <a:rPr lang="en-US" sz="1800" dirty="0" smtClean="0"/>
              <a:t>Fig 3: (Top) MRI shows </a:t>
            </a:r>
            <a:r>
              <a:rPr lang="en-US" sz="1800" dirty="0" err="1" smtClean="0"/>
              <a:t>postero</a:t>
            </a:r>
            <a:r>
              <a:rPr lang="en-US" sz="1800" dirty="0" smtClean="0"/>
              <a:t>-placed left trochlea (red arrow) in a patient with apparent left SO palsy. (Bottom) MRI shows </a:t>
            </a:r>
            <a:r>
              <a:rPr lang="en-US" sz="1800" dirty="0" err="1" smtClean="0"/>
              <a:t>postero</a:t>
            </a:r>
            <a:r>
              <a:rPr lang="en-US" sz="1800" dirty="0" smtClean="0"/>
              <a:t>-placed origin of left inferior oblique (yellow arrow) in a patient who presented with right inferior oblique </a:t>
            </a:r>
            <a:r>
              <a:rPr lang="en-US" sz="1800" dirty="0" err="1" smtClean="0"/>
              <a:t>overaction</a:t>
            </a:r>
            <a:r>
              <a:rPr lang="en-US" sz="1800" dirty="0" smtClean="0"/>
              <a:t> and presumed right SO palsy</a:t>
            </a:r>
            <a:endParaRPr lang="en-US" sz="1800" dirty="0"/>
          </a:p>
        </p:txBody>
      </p:sp>
      <p:sp>
        <p:nvSpPr>
          <p:cNvPr id="45" name="Rectangle 44"/>
          <p:cNvSpPr/>
          <p:nvPr/>
        </p:nvSpPr>
        <p:spPr bwMode="auto">
          <a:xfrm rot="20352383">
            <a:off x="6060649" y="15920905"/>
            <a:ext cx="879044" cy="43729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smtClean="0">
              <a:ln>
                <a:noFill/>
              </a:ln>
              <a:solidFill>
                <a:schemeClr val="tx1"/>
              </a:solidFill>
              <a:effectLst/>
              <a:latin typeface="Arial" charset="0"/>
            </a:endParaRPr>
          </a:p>
        </p:txBody>
      </p:sp>
      <p:sp>
        <p:nvSpPr>
          <p:cNvPr id="63" name="TextBox 62"/>
          <p:cNvSpPr txBox="1"/>
          <p:nvPr/>
        </p:nvSpPr>
        <p:spPr>
          <a:xfrm>
            <a:off x="5845580" y="19957987"/>
            <a:ext cx="4875129" cy="1323439"/>
          </a:xfrm>
          <a:prstGeom prst="rect">
            <a:avLst/>
          </a:prstGeom>
          <a:noFill/>
          <a:ln>
            <a:solidFill>
              <a:schemeClr val="tx1"/>
            </a:solidFill>
          </a:ln>
        </p:spPr>
        <p:txBody>
          <a:bodyPr wrap="square" rtlCol="0">
            <a:spAutoFit/>
          </a:bodyPr>
          <a:lstStyle/>
          <a:p>
            <a:pPr algn="just"/>
            <a:r>
              <a:rPr lang="en-US" sz="1600" dirty="0" smtClean="0"/>
              <a:t>Fig 2: Patient with </a:t>
            </a:r>
            <a:r>
              <a:rPr lang="en-US" sz="1600" dirty="0" err="1" smtClean="0"/>
              <a:t>plagiocephaly</a:t>
            </a:r>
            <a:r>
              <a:rPr lang="en-US" sz="1600" dirty="0" smtClean="0"/>
              <a:t> with right head tilt, left </a:t>
            </a:r>
            <a:r>
              <a:rPr lang="en-US" sz="1600" dirty="0" err="1" smtClean="0"/>
              <a:t>hypertropia</a:t>
            </a:r>
            <a:r>
              <a:rPr lang="en-US" sz="1600" dirty="0" smtClean="0"/>
              <a:t> and left inferior oblique </a:t>
            </a:r>
            <a:r>
              <a:rPr lang="en-US" sz="1600" dirty="0" err="1" smtClean="0"/>
              <a:t>overaction</a:t>
            </a:r>
            <a:r>
              <a:rPr lang="en-US" sz="1600" dirty="0" smtClean="0"/>
              <a:t> was diagnosed with left superior oblique palsy. MRI shows anisotropic atrophic left SO tendon (yellow arrow), and significantly </a:t>
            </a:r>
            <a:r>
              <a:rPr lang="en-US" sz="1600" dirty="0" err="1" smtClean="0"/>
              <a:t>excyclo</a:t>
            </a:r>
            <a:r>
              <a:rPr lang="en-US" sz="1600" dirty="0" smtClean="0"/>
              <a:t>-rotated left orbit</a:t>
            </a:r>
            <a:endParaRPr lang="en-US" sz="1600" dirty="0"/>
          </a:p>
        </p:txBody>
      </p:sp>
      <p:cxnSp>
        <p:nvCxnSpPr>
          <p:cNvPr id="49" name="Straight Arrow Connector 48"/>
          <p:cNvCxnSpPr/>
          <p:nvPr/>
        </p:nvCxnSpPr>
        <p:spPr bwMode="auto">
          <a:xfrm>
            <a:off x="8744152" y="18286665"/>
            <a:ext cx="250258" cy="274761"/>
          </a:xfrm>
          <a:prstGeom prst="straightConnector1">
            <a:avLst/>
          </a:prstGeom>
          <a:solidFill>
            <a:schemeClr val="bg1"/>
          </a:solidFill>
          <a:ln w="38100" cap="flat" cmpd="sng" algn="ctr">
            <a:solidFill>
              <a:srgbClr val="FFFF00"/>
            </a:solidFill>
            <a:prstDash val="solid"/>
            <a:round/>
            <a:headEnd type="none" w="med" len="med"/>
            <a:tailEnd type="triangle"/>
          </a:ln>
          <a:effectLst/>
        </p:spPr>
      </p:cxnSp>
      <p:cxnSp>
        <p:nvCxnSpPr>
          <p:cNvPr id="67" name="Straight Connector 66"/>
          <p:cNvCxnSpPr/>
          <p:nvPr/>
        </p:nvCxnSpPr>
        <p:spPr bwMode="auto">
          <a:xfrm flipV="1">
            <a:off x="8967857" y="18119981"/>
            <a:ext cx="808924" cy="1394142"/>
          </a:xfrm>
          <a:prstGeom prst="line">
            <a:avLst/>
          </a:prstGeom>
          <a:solidFill>
            <a:schemeClr val="bg1"/>
          </a:solidFill>
          <a:ln w="9525" cap="flat" cmpd="sng" algn="ctr">
            <a:solidFill>
              <a:srgbClr val="FF0000"/>
            </a:solidFill>
            <a:prstDash val="solid"/>
            <a:round/>
            <a:headEnd type="none" w="med" len="med"/>
            <a:tailEnd type="none" w="med" len="med"/>
          </a:ln>
          <a:effectLst/>
        </p:spPr>
      </p:cxnSp>
      <p:cxnSp>
        <p:nvCxnSpPr>
          <p:cNvPr id="74" name="Straight Connector 73"/>
          <p:cNvCxnSpPr/>
          <p:nvPr/>
        </p:nvCxnSpPr>
        <p:spPr bwMode="auto">
          <a:xfrm>
            <a:off x="8665414" y="18830319"/>
            <a:ext cx="1368733" cy="338048"/>
          </a:xfrm>
          <a:prstGeom prst="line">
            <a:avLst/>
          </a:prstGeom>
          <a:solidFill>
            <a:schemeClr val="bg1"/>
          </a:solidFill>
          <a:ln w="9525" cap="flat" cmpd="sng" algn="ctr">
            <a:solidFill>
              <a:srgbClr val="FF0000"/>
            </a:solidFill>
            <a:prstDash val="solid"/>
            <a:round/>
            <a:headEnd type="none" w="med" len="med"/>
            <a:tailEnd type="none" w="med" len="med"/>
          </a:ln>
          <a:effectLst/>
        </p:spPr>
      </p:cxnSp>
      <p:sp>
        <p:nvSpPr>
          <p:cNvPr id="80" name="TextBox 79"/>
          <p:cNvSpPr txBox="1"/>
          <p:nvPr/>
        </p:nvSpPr>
        <p:spPr>
          <a:xfrm>
            <a:off x="985266" y="19775424"/>
            <a:ext cx="4082718" cy="1569660"/>
          </a:xfrm>
          <a:prstGeom prst="rect">
            <a:avLst/>
          </a:prstGeom>
          <a:noFill/>
          <a:ln>
            <a:solidFill>
              <a:schemeClr val="tx1"/>
            </a:solidFill>
          </a:ln>
        </p:spPr>
        <p:txBody>
          <a:bodyPr wrap="square" rtlCol="0">
            <a:spAutoFit/>
          </a:bodyPr>
          <a:lstStyle/>
          <a:p>
            <a:pPr algn="just"/>
            <a:r>
              <a:rPr lang="en-US" sz="1600" dirty="0" smtClean="0"/>
              <a:t>Fig 1: MRI showing normal SO volume (top image), symmetric reduction in left SO volume (isotropic atrophy </a:t>
            </a:r>
            <a:r>
              <a:rPr lang="mr-IN" sz="1600" dirty="0" smtClean="0"/>
              <a:t>–</a:t>
            </a:r>
            <a:r>
              <a:rPr lang="en-US" sz="1600" dirty="0" smtClean="0"/>
              <a:t> middle image) and asymmetric reduction in left SO volume (anisotropic atrophy - bottom image). (Image taken from reference 3 )</a:t>
            </a:r>
            <a:endParaRPr lang="en-US" sz="1600" dirty="0"/>
          </a:p>
        </p:txBody>
      </p:sp>
      <p:sp>
        <p:nvSpPr>
          <p:cNvPr id="81" name="TextBox 80"/>
          <p:cNvSpPr txBox="1"/>
          <p:nvPr/>
        </p:nvSpPr>
        <p:spPr>
          <a:xfrm>
            <a:off x="18988845" y="28383345"/>
            <a:ext cx="6591723" cy="1077218"/>
          </a:xfrm>
          <a:prstGeom prst="rect">
            <a:avLst/>
          </a:prstGeom>
          <a:noFill/>
          <a:ln>
            <a:solidFill>
              <a:schemeClr val="tx1"/>
            </a:solidFill>
          </a:ln>
        </p:spPr>
        <p:txBody>
          <a:bodyPr wrap="square" rtlCol="0">
            <a:spAutoFit/>
          </a:bodyPr>
          <a:lstStyle/>
          <a:p>
            <a:pPr algn="just"/>
            <a:r>
              <a:rPr lang="en-US" sz="1600" dirty="0" smtClean="0"/>
              <a:t>Fig 6: MRI of patient with left partial 3</a:t>
            </a:r>
            <a:r>
              <a:rPr lang="en-US" sz="1600" baseline="30000" dirty="0" smtClean="0"/>
              <a:t>rd</a:t>
            </a:r>
            <a:r>
              <a:rPr lang="en-US" sz="1600" dirty="0" smtClean="0"/>
              <a:t> nerve palsy shows thin ‘shoe-string’ left medial rectus (yellow arrows) and reduced muscle volume of left superior rectus (red arrow) with relatively preserved left inferior rectus volume (green arrow).</a:t>
            </a:r>
          </a:p>
        </p:txBody>
      </p:sp>
      <p:cxnSp>
        <p:nvCxnSpPr>
          <p:cNvPr id="82" name="Straight Arrow Connector 81"/>
          <p:cNvCxnSpPr/>
          <p:nvPr/>
        </p:nvCxnSpPr>
        <p:spPr bwMode="auto">
          <a:xfrm flipV="1">
            <a:off x="26181881" y="26580658"/>
            <a:ext cx="570697" cy="66562"/>
          </a:xfrm>
          <a:prstGeom prst="straightConnector1">
            <a:avLst/>
          </a:prstGeom>
          <a:solidFill>
            <a:schemeClr val="bg1"/>
          </a:solidFill>
          <a:ln w="41275" cap="flat" cmpd="sng" algn="ctr">
            <a:solidFill>
              <a:srgbClr val="FFFF00"/>
            </a:solidFill>
            <a:prstDash val="solid"/>
            <a:round/>
            <a:headEnd type="none" w="med" len="med"/>
            <a:tailEnd type="triangle"/>
          </a:ln>
          <a:effectLst/>
        </p:spPr>
      </p:cxnSp>
      <p:cxnSp>
        <p:nvCxnSpPr>
          <p:cNvPr id="87" name="Straight Arrow Connector 86"/>
          <p:cNvCxnSpPr/>
          <p:nvPr/>
        </p:nvCxnSpPr>
        <p:spPr bwMode="auto">
          <a:xfrm flipV="1">
            <a:off x="18844311" y="26361414"/>
            <a:ext cx="363362" cy="24453"/>
          </a:xfrm>
          <a:prstGeom prst="straightConnector1">
            <a:avLst/>
          </a:prstGeom>
          <a:solidFill>
            <a:schemeClr val="bg1"/>
          </a:solidFill>
          <a:ln w="41275" cap="flat" cmpd="sng" algn="ctr">
            <a:solidFill>
              <a:srgbClr val="FFFF00"/>
            </a:solidFill>
            <a:prstDash val="solid"/>
            <a:round/>
            <a:headEnd type="none" w="med" len="med"/>
            <a:tailEnd type="triangle"/>
          </a:ln>
          <a:effectLst/>
        </p:spPr>
      </p:cxnSp>
      <p:cxnSp>
        <p:nvCxnSpPr>
          <p:cNvPr id="88" name="Straight Arrow Connector 87"/>
          <p:cNvCxnSpPr/>
          <p:nvPr/>
        </p:nvCxnSpPr>
        <p:spPr bwMode="auto">
          <a:xfrm flipV="1">
            <a:off x="27045614" y="27231936"/>
            <a:ext cx="342097" cy="460732"/>
          </a:xfrm>
          <a:prstGeom prst="straightConnector1">
            <a:avLst/>
          </a:prstGeom>
          <a:solidFill>
            <a:schemeClr val="bg1"/>
          </a:solidFill>
          <a:ln w="41275" cap="flat" cmpd="sng" algn="ctr">
            <a:solidFill>
              <a:srgbClr val="00B050"/>
            </a:solidFill>
            <a:prstDash val="solid"/>
            <a:round/>
            <a:headEnd type="none" w="med" len="med"/>
            <a:tailEnd type="triangle"/>
          </a:ln>
          <a:effectLst/>
        </p:spPr>
      </p:cxnSp>
      <p:cxnSp>
        <p:nvCxnSpPr>
          <p:cNvPr id="89" name="Straight Arrow Connector 88"/>
          <p:cNvCxnSpPr/>
          <p:nvPr/>
        </p:nvCxnSpPr>
        <p:spPr bwMode="auto">
          <a:xfrm>
            <a:off x="26724782" y="25247637"/>
            <a:ext cx="491881" cy="178598"/>
          </a:xfrm>
          <a:prstGeom prst="straightConnector1">
            <a:avLst/>
          </a:prstGeom>
          <a:solidFill>
            <a:schemeClr val="bg1"/>
          </a:solidFill>
          <a:ln w="41275" cap="flat" cmpd="sng" algn="ctr">
            <a:solidFill>
              <a:srgbClr val="FF0000"/>
            </a:solidFill>
            <a:prstDash val="solid"/>
            <a:round/>
            <a:headEnd type="none" w="med" len="med"/>
            <a:tailEnd type="triangle"/>
          </a:ln>
          <a:effectLst/>
        </p:spPr>
      </p:cxnSp>
      <p:sp>
        <p:nvSpPr>
          <p:cNvPr id="93" name="TextBox 92"/>
          <p:cNvSpPr txBox="1"/>
          <p:nvPr/>
        </p:nvSpPr>
        <p:spPr>
          <a:xfrm>
            <a:off x="3046769" y="28747193"/>
            <a:ext cx="8115948" cy="830997"/>
          </a:xfrm>
          <a:prstGeom prst="rect">
            <a:avLst/>
          </a:prstGeom>
          <a:noFill/>
          <a:ln>
            <a:solidFill>
              <a:schemeClr val="tx1"/>
            </a:solidFill>
          </a:ln>
        </p:spPr>
        <p:txBody>
          <a:bodyPr wrap="square" rtlCol="0">
            <a:spAutoFit/>
          </a:bodyPr>
          <a:lstStyle/>
          <a:p>
            <a:pPr algn="just"/>
            <a:r>
              <a:rPr lang="en-US" sz="1600" dirty="0" smtClean="0"/>
              <a:t>Fig 5: Patient with right eye acquired Brown’s syndrome shows severe limitation of right eye elevation in adduction. CT Scan shows large right superior oblique muscle consistent with myositis. (Red arrow)</a:t>
            </a:r>
          </a:p>
        </p:txBody>
      </p:sp>
      <p:pic>
        <p:nvPicPr>
          <p:cNvPr id="92" name="Picture 9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82844" y="22313441"/>
            <a:ext cx="8043799" cy="2814461"/>
          </a:xfrm>
          <a:prstGeom prst="rect">
            <a:avLst/>
          </a:prstGeom>
        </p:spPr>
      </p:pic>
      <p:cxnSp>
        <p:nvCxnSpPr>
          <p:cNvPr id="95" name="Straight Arrow Connector 94"/>
          <p:cNvCxnSpPr/>
          <p:nvPr/>
        </p:nvCxnSpPr>
        <p:spPr bwMode="auto">
          <a:xfrm flipV="1">
            <a:off x="8681723" y="22994583"/>
            <a:ext cx="721172" cy="200541"/>
          </a:xfrm>
          <a:prstGeom prst="straightConnector1">
            <a:avLst/>
          </a:prstGeom>
          <a:solidFill>
            <a:schemeClr val="bg1"/>
          </a:solidFill>
          <a:ln w="31750" cap="flat" cmpd="sng" algn="ctr">
            <a:solidFill>
              <a:srgbClr val="FFFF00"/>
            </a:solidFill>
            <a:prstDash val="solid"/>
            <a:round/>
            <a:headEnd type="none" w="med" len="med"/>
            <a:tailEnd type="triangle"/>
          </a:ln>
          <a:effectLst/>
        </p:spPr>
      </p:cxnSp>
      <p:cxnSp>
        <p:nvCxnSpPr>
          <p:cNvPr id="101" name="Straight Arrow Connector 100"/>
          <p:cNvCxnSpPr/>
          <p:nvPr/>
        </p:nvCxnSpPr>
        <p:spPr bwMode="auto">
          <a:xfrm>
            <a:off x="8681723" y="23274731"/>
            <a:ext cx="728612" cy="432572"/>
          </a:xfrm>
          <a:prstGeom prst="straightConnector1">
            <a:avLst/>
          </a:prstGeom>
          <a:solidFill>
            <a:schemeClr val="bg1"/>
          </a:solidFill>
          <a:ln w="34925" cap="flat" cmpd="sng" algn="ctr">
            <a:solidFill>
              <a:srgbClr val="FFFF00"/>
            </a:solidFill>
            <a:prstDash val="solid"/>
            <a:round/>
            <a:headEnd type="none" w="med" len="med"/>
            <a:tailEnd type="triangle"/>
          </a:ln>
          <a:effectLst/>
        </p:spPr>
      </p:cxnSp>
      <p:cxnSp>
        <p:nvCxnSpPr>
          <p:cNvPr id="104" name="Straight Arrow Connector 103"/>
          <p:cNvCxnSpPr/>
          <p:nvPr/>
        </p:nvCxnSpPr>
        <p:spPr bwMode="auto">
          <a:xfrm flipH="1">
            <a:off x="6266161" y="25703766"/>
            <a:ext cx="468020" cy="641734"/>
          </a:xfrm>
          <a:prstGeom prst="straightConnector1">
            <a:avLst/>
          </a:prstGeom>
          <a:solidFill>
            <a:schemeClr val="bg1"/>
          </a:solidFill>
          <a:ln w="41275" cap="flat" cmpd="sng" algn="ctr">
            <a:solidFill>
              <a:srgbClr val="FF0000"/>
            </a:solidFill>
            <a:prstDash val="solid"/>
            <a:round/>
            <a:headEnd type="none" w="med" len="med"/>
            <a:tailEnd type="triangle"/>
          </a:ln>
          <a:effectLst/>
        </p:spPr>
      </p:cxnSp>
      <p:pic>
        <p:nvPicPr>
          <p:cNvPr id="105" name="Picture 10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922587" y="29936976"/>
            <a:ext cx="4014808" cy="4493257"/>
          </a:xfrm>
          <a:prstGeom prst="rect">
            <a:avLst/>
          </a:prstGeom>
        </p:spPr>
      </p:pic>
      <p:sp>
        <p:nvSpPr>
          <p:cNvPr id="110" name="TextBox 109"/>
          <p:cNvSpPr txBox="1"/>
          <p:nvPr/>
        </p:nvSpPr>
        <p:spPr>
          <a:xfrm>
            <a:off x="20183924" y="33709590"/>
            <a:ext cx="8184961" cy="830997"/>
          </a:xfrm>
          <a:prstGeom prst="rect">
            <a:avLst/>
          </a:prstGeom>
          <a:noFill/>
          <a:ln>
            <a:solidFill>
              <a:schemeClr val="tx1"/>
            </a:solidFill>
          </a:ln>
        </p:spPr>
        <p:txBody>
          <a:bodyPr wrap="square" rtlCol="0">
            <a:spAutoFit/>
          </a:bodyPr>
          <a:lstStyle/>
          <a:p>
            <a:pPr algn="just"/>
            <a:r>
              <a:rPr lang="en-US" sz="1600" dirty="0" smtClean="0"/>
              <a:t>Fig 8: Patient presented with right </a:t>
            </a:r>
            <a:r>
              <a:rPr lang="en-US" sz="1600" dirty="0" err="1" smtClean="0"/>
              <a:t>hypotropia</a:t>
            </a:r>
            <a:r>
              <a:rPr lang="en-US" sz="1600" dirty="0" smtClean="0"/>
              <a:t> with limited right </a:t>
            </a:r>
            <a:r>
              <a:rPr lang="en-US" sz="1600" dirty="0" smtClean="0"/>
              <a:t>elevation (Blue arrow). </a:t>
            </a:r>
            <a:r>
              <a:rPr lang="en-US" sz="1600" dirty="0" smtClean="0"/>
              <a:t>MRI of another patient with a similar presentation shows an enlarged bulky right inferior </a:t>
            </a:r>
            <a:r>
              <a:rPr lang="en-US" sz="1600" dirty="0"/>
              <a:t>rectus (yellow arrow) consistent with </a:t>
            </a:r>
            <a:r>
              <a:rPr lang="en-US" sz="1600" dirty="0" smtClean="0"/>
              <a:t>Thyroid eye disease</a:t>
            </a:r>
          </a:p>
        </p:txBody>
      </p:sp>
      <p:cxnSp>
        <p:nvCxnSpPr>
          <p:cNvPr id="111" name="Straight Arrow Connector 110"/>
          <p:cNvCxnSpPr/>
          <p:nvPr/>
        </p:nvCxnSpPr>
        <p:spPr bwMode="auto">
          <a:xfrm flipV="1">
            <a:off x="21596581" y="32863120"/>
            <a:ext cx="624332" cy="314340"/>
          </a:xfrm>
          <a:prstGeom prst="straightConnector1">
            <a:avLst/>
          </a:prstGeom>
          <a:solidFill>
            <a:schemeClr val="bg1"/>
          </a:solidFill>
          <a:ln w="38100" cap="flat" cmpd="sng" algn="ctr">
            <a:solidFill>
              <a:srgbClr val="FFFF00"/>
            </a:solidFill>
            <a:prstDash val="solid"/>
            <a:round/>
            <a:headEnd type="none" w="med" len="med"/>
            <a:tailEnd type="triangle"/>
          </a:ln>
          <a:effectLst/>
        </p:spPr>
      </p:cxnSp>
      <p:sp>
        <p:nvSpPr>
          <p:cNvPr id="113" name="TextBox 112"/>
          <p:cNvSpPr txBox="1"/>
          <p:nvPr/>
        </p:nvSpPr>
        <p:spPr>
          <a:xfrm>
            <a:off x="5279838" y="33648176"/>
            <a:ext cx="8184961" cy="1077218"/>
          </a:xfrm>
          <a:prstGeom prst="rect">
            <a:avLst/>
          </a:prstGeom>
          <a:noFill/>
          <a:ln>
            <a:solidFill>
              <a:schemeClr val="tx1"/>
            </a:solidFill>
          </a:ln>
        </p:spPr>
        <p:txBody>
          <a:bodyPr wrap="square" rtlCol="0">
            <a:spAutoFit/>
          </a:bodyPr>
          <a:lstStyle/>
          <a:p>
            <a:pPr algn="just"/>
            <a:r>
              <a:rPr lang="en-US" sz="1600" dirty="0" smtClean="0"/>
              <a:t>Fig 7 Patient presented with </a:t>
            </a:r>
            <a:r>
              <a:rPr lang="en-US" sz="1600" dirty="0" smtClean="0"/>
              <a:t>left </a:t>
            </a:r>
            <a:r>
              <a:rPr lang="en-US" sz="1600" dirty="0" err="1" smtClean="0"/>
              <a:t>hypertropia</a:t>
            </a:r>
            <a:r>
              <a:rPr lang="en-US" sz="1600" dirty="0" smtClean="0"/>
              <a:t> and limited depression </a:t>
            </a:r>
            <a:r>
              <a:rPr lang="en-US" sz="1600" dirty="0" smtClean="0"/>
              <a:t>of his </a:t>
            </a:r>
            <a:r>
              <a:rPr lang="en-US" sz="1600" dirty="0" smtClean="0"/>
              <a:t>left</a:t>
            </a:r>
            <a:r>
              <a:rPr lang="en-US" sz="1600" dirty="0" smtClean="0"/>
              <a:t> </a:t>
            </a:r>
            <a:r>
              <a:rPr lang="en-US" sz="1600" dirty="0" smtClean="0"/>
              <a:t>eye (yellow arrows) following trauma. MRI demonstrates disruption of the right inferior rectus (red arrows) with a flap tear of the right inferior rectus. </a:t>
            </a:r>
          </a:p>
          <a:p>
            <a:pPr algn="just"/>
            <a:r>
              <a:rPr lang="en-US" sz="1600" dirty="0" smtClean="0"/>
              <a:t>(Schematic </a:t>
            </a:r>
            <a:r>
              <a:rPr lang="en-US" sz="1600"/>
              <a:t>image of flap tear taken </a:t>
            </a:r>
            <a:r>
              <a:rPr lang="en-US" sz="1600" dirty="0" smtClean="0"/>
              <a:t>from </a:t>
            </a:r>
            <a:r>
              <a:rPr lang="en-US" sz="1600" smtClean="0"/>
              <a:t>reference </a:t>
            </a:r>
            <a:r>
              <a:rPr lang="en-US" sz="1600" smtClean="0"/>
              <a:t>7)</a:t>
            </a:r>
            <a:endParaRPr lang="en-US" sz="1600" dirty="0" smtClean="0"/>
          </a:p>
        </p:txBody>
      </p:sp>
      <p:pic>
        <p:nvPicPr>
          <p:cNvPr id="129" name="Picture 128"/>
          <p:cNvPicPr>
            <a:picLocks noChangeAspect="1"/>
          </p:cNvPicPr>
          <p:nvPr/>
        </p:nvPicPr>
        <p:blipFill rotWithShape="1">
          <a:blip r:embed="rId19">
            <a:extLst>
              <a:ext uri="{28A0092B-C50C-407E-A947-70E740481C1C}">
                <a14:useLocalDpi xmlns:a14="http://schemas.microsoft.com/office/drawing/2010/main" val="0"/>
              </a:ext>
            </a:extLst>
          </a:blip>
          <a:srcRect b="16956"/>
          <a:stretch/>
        </p:blipFill>
        <p:spPr>
          <a:xfrm>
            <a:off x="11667545" y="17265437"/>
            <a:ext cx="7390321" cy="2425476"/>
          </a:xfrm>
          <a:prstGeom prst="rect">
            <a:avLst/>
          </a:prstGeom>
        </p:spPr>
      </p:pic>
      <p:cxnSp>
        <p:nvCxnSpPr>
          <p:cNvPr id="8" name="Straight Arrow Connector 7"/>
          <p:cNvCxnSpPr/>
          <p:nvPr/>
        </p:nvCxnSpPr>
        <p:spPr bwMode="auto">
          <a:xfrm>
            <a:off x="16210781" y="30073292"/>
            <a:ext cx="312214" cy="431619"/>
          </a:xfrm>
          <a:prstGeom prst="straightConnector1">
            <a:avLst/>
          </a:prstGeom>
          <a:solidFill>
            <a:schemeClr val="bg1"/>
          </a:solidFill>
          <a:ln w="50800" cap="flat" cmpd="sng" algn="ctr">
            <a:solidFill>
              <a:srgbClr val="00B0F0"/>
            </a:solidFill>
            <a:prstDash val="solid"/>
            <a:round/>
            <a:headEnd type="none" w="med" len="med"/>
            <a:tailEnd type="triangle"/>
          </a:ln>
          <a:effectLst/>
        </p:spPr>
      </p:cxnSp>
      <p:pic>
        <p:nvPicPr>
          <p:cNvPr id="9" name="Pictur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91181" y="30073292"/>
            <a:ext cx="4064301" cy="4437173"/>
          </a:xfrm>
          <a:prstGeom prst="rect">
            <a:avLst/>
          </a:prstGeom>
        </p:spPr>
      </p:pic>
      <p:cxnSp>
        <p:nvCxnSpPr>
          <p:cNvPr id="12" name="Straight Arrow Connector 11"/>
          <p:cNvCxnSpPr/>
          <p:nvPr/>
        </p:nvCxnSpPr>
        <p:spPr bwMode="auto">
          <a:xfrm flipH="1">
            <a:off x="4239391" y="31884958"/>
            <a:ext cx="309400" cy="283474"/>
          </a:xfrm>
          <a:prstGeom prst="straightConnector1">
            <a:avLst/>
          </a:prstGeom>
          <a:solidFill>
            <a:schemeClr val="bg1"/>
          </a:solidFill>
          <a:ln w="41275" cap="flat" cmpd="sng" algn="ctr">
            <a:solidFill>
              <a:srgbClr val="FFFF00"/>
            </a:solidFill>
            <a:prstDash val="solid"/>
            <a:round/>
            <a:headEnd type="none" w="med" len="med"/>
            <a:tailEnd type="triangle"/>
          </a:ln>
          <a:effectLst/>
        </p:spPr>
      </p:cxnSp>
      <p:cxnSp>
        <p:nvCxnSpPr>
          <p:cNvPr id="77" name="Straight Arrow Connector 76"/>
          <p:cNvCxnSpPr/>
          <p:nvPr/>
        </p:nvCxnSpPr>
        <p:spPr bwMode="auto">
          <a:xfrm flipH="1">
            <a:off x="4314467" y="33330311"/>
            <a:ext cx="309400" cy="283474"/>
          </a:xfrm>
          <a:prstGeom prst="straightConnector1">
            <a:avLst/>
          </a:prstGeom>
          <a:solidFill>
            <a:schemeClr val="bg1"/>
          </a:solidFill>
          <a:ln w="41275" cap="flat" cmpd="sng" algn="ctr">
            <a:solidFill>
              <a:srgbClr val="FFFF00"/>
            </a:solidFill>
            <a:prstDash val="solid"/>
            <a:round/>
            <a:headEnd type="none" w="med" len="med"/>
            <a:tailEnd type="triangle"/>
          </a:ln>
          <a:effectLst/>
        </p:spPr>
      </p:cxnSp>
      <p:cxnSp>
        <p:nvCxnSpPr>
          <p:cNvPr id="78" name="Straight Arrow Connector 77"/>
          <p:cNvCxnSpPr/>
          <p:nvPr/>
        </p:nvCxnSpPr>
        <p:spPr bwMode="auto">
          <a:xfrm flipH="1" flipV="1">
            <a:off x="4313541" y="30990505"/>
            <a:ext cx="266863" cy="343689"/>
          </a:xfrm>
          <a:prstGeom prst="straightConnector1">
            <a:avLst/>
          </a:prstGeom>
          <a:solidFill>
            <a:schemeClr val="bg1"/>
          </a:solidFill>
          <a:ln w="41275" cap="flat" cmpd="sng" algn="ctr">
            <a:solidFill>
              <a:srgbClr val="FFFF00"/>
            </a:solidFill>
            <a:prstDash val="solid"/>
            <a:round/>
            <a:headEnd type="none" w="med" len="med"/>
            <a:tailEnd type="triangle"/>
          </a:ln>
          <a:effectLst/>
        </p:spPr>
      </p:cxnSp>
      <p:pic>
        <p:nvPicPr>
          <p:cNvPr id="14" name="Picture 13"/>
          <p:cNvPicPr>
            <a:picLocks noChangeAspect="1"/>
          </p:cNvPicPr>
          <p:nvPr/>
        </p:nvPicPr>
        <p:blipFill rotWithShape="1">
          <a:blip r:embed="rId21">
            <a:extLst>
              <a:ext uri="{28A0092B-C50C-407E-A947-70E740481C1C}">
                <a14:useLocalDpi xmlns:a14="http://schemas.microsoft.com/office/drawing/2010/main" val="0"/>
              </a:ext>
            </a:extLst>
          </a:blip>
          <a:srcRect l="11959" t="27147" r="46843" b="28775"/>
          <a:stretch/>
        </p:blipFill>
        <p:spPr>
          <a:xfrm>
            <a:off x="5876849" y="30455294"/>
            <a:ext cx="4363228" cy="3109115"/>
          </a:xfrm>
          <a:prstGeom prst="rect">
            <a:avLst/>
          </a:prstGeom>
        </p:spPr>
      </p:pic>
      <p:cxnSp>
        <p:nvCxnSpPr>
          <p:cNvPr id="83" name="Straight Arrow Connector 82"/>
          <p:cNvCxnSpPr/>
          <p:nvPr/>
        </p:nvCxnSpPr>
        <p:spPr bwMode="auto">
          <a:xfrm flipV="1">
            <a:off x="6230468" y="32394491"/>
            <a:ext cx="794777" cy="782969"/>
          </a:xfrm>
          <a:prstGeom prst="straightConnector1">
            <a:avLst/>
          </a:prstGeom>
          <a:solidFill>
            <a:schemeClr val="bg1"/>
          </a:solidFill>
          <a:ln w="41275" cap="flat" cmpd="sng" algn="ctr">
            <a:solidFill>
              <a:srgbClr val="FF0000"/>
            </a:solidFill>
            <a:prstDash val="solid"/>
            <a:round/>
            <a:headEnd type="none" w="med" len="med"/>
            <a:tailEnd type="triangle"/>
          </a:ln>
          <a:effectLst/>
        </p:spPr>
      </p:cxnSp>
      <p:cxnSp>
        <p:nvCxnSpPr>
          <p:cNvPr id="85" name="Straight Arrow Connector 84"/>
          <p:cNvCxnSpPr/>
          <p:nvPr/>
        </p:nvCxnSpPr>
        <p:spPr bwMode="auto">
          <a:xfrm flipV="1">
            <a:off x="6247947" y="32935355"/>
            <a:ext cx="1084260" cy="233899"/>
          </a:xfrm>
          <a:prstGeom prst="straightConnector1">
            <a:avLst/>
          </a:prstGeom>
          <a:solidFill>
            <a:schemeClr val="bg1"/>
          </a:solidFill>
          <a:ln w="41275" cap="flat" cmpd="sng" algn="ctr">
            <a:solidFill>
              <a:srgbClr val="FF0000"/>
            </a:solidFill>
            <a:prstDash val="solid"/>
            <a:round/>
            <a:headEnd type="none" w="med" len="med"/>
            <a:tailEnd type="triangle"/>
          </a:ln>
          <a:effectLst/>
        </p:spPr>
      </p:cxnSp>
      <p:pic>
        <p:nvPicPr>
          <p:cNvPr id="43" name="Picture 42"/>
          <p:cNvPicPr>
            <a:picLocks noChangeAspect="1"/>
          </p:cNvPicPr>
          <p:nvPr/>
        </p:nvPicPr>
        <p:blipFill rotWithShape="1">
          <a:blip r:embed="rId22">
            <a:extLst>
              <a:ext uri="{28A0092B-C50C-407E-A947-70E740481C1C}">
                <a14:useLocalDpi xmlns:a14="http://schemas.microsoft.com/office/drawing/2010/main" val="0"/>
              </a:ext>
            </a:extLst>
          </a:blip>
          <a:srcRect l="64484" t="7086" r="1388" b="5062"/>
          <a:stretch/>
        </p:blipFill>
        <p:spPr>
          <a:xfrm>
            <a:off x="10534271" y="30481366"/>
            <a:ext cx="2731578" cy="2963040"/>
          </a:xfrm>
          <a:prstGeom prst="rect">
            <a:avLst/>
          </a:prstGeom>
        </p:spPr>
      </p:pic>
      <p:cxnSp>
        <p:nvCxnSpPr>
          <p:cNvPr id="96" name="Straight Arrow Connector 95"/>
          <p:cNvCxnSpPr/>
          <p:nvPr/>
        </p:nvCxnSpPr>
        <p:spPr bwMode="auto">
          <a:xfrm>
            <a:off x="16210781" y="31557637"/>
            <a:ext cx="169973" cy="493651"/>
          </a:xfrm>
          <a:prstGeom prst="straightConnector1">
            <a:avLst/>
          </a:prstGeom>
          <a:solidFill>
            <a:schemeClr val="bg1"/>
          </a:solidFill>
          <a:ln w="50800" cap="flat" cmpd="sng" algn="ctr">
            <a:solidFill>
              <a:srgbClr val="00B0F0"/>
            </a:solidFill>
            <a:prstDash val="solid"/>
            <a:round/>
            <a:headEnd type="none" w="med" len="med"/>
            <a:tailEnd type="triangle"/>
          </a:ln>
          <a:effectLst/>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16485</TotalTime>
  <Words>973</Words>
  <Application>Microsoft Macintosh PowerPoint</Application>
  <PresentationFormat>Custom</PresentationFormat>
  <Paragraphs>51</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Helvetica Neue</vt:lpstr>
      <vt:lpstr>Arial</vt:lpstr>
      <vt:lpstr>Default Design</vt:lpstr>
      <vt:lpstr>PowerPoint Presentation</vt:lpstr>
    </vt:vector>
  </TitlesOfParts>
  <Company>MegaPrint Inc.</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36x48 Vertical Poster</dc:title>
  <dc:creator>Ethan Shulda</dc:creator>
  <dc:description>©MegaPrint Inc. 2009</dc:description>
  <cp:lastModifiedBy>Shivanand Sheth</cp:lastModifiedBy>
  <cp:revision>523</cp:revision>
  <cp:lastPrinted>2016-11-01T06:13:07Z</cp:lastPrinted>
  <dcterms:created xsi:type="dcterms:W3CDTF">2008-12-04T00:20:37Z</dcterms:created>
  <dcterms:modified xsi:type="dcterms:W3CDTF">2017-10-23T09:55:03Z</dcterms:modified>
  <cp:category>Research Poster</cp:category>
</cp:coreProperties>
</file>